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0" r:id="rId4"/>
    <p:sldId id="432" r:id="rId5"/>
    <p:sldId id="370" r:id="rId6"/>
    <p:sldId id="368" r:id="rId7"/>
    <p:sldId id="369" r:id="rId8"/>
    <p:sldId id="377" r:id="rId9"/>
    <p:sldId id="372" r:id="rId10"/>
    <p:sldId id="374" r:id="rId11"/>
    <p:sldId id="376" r:id="rId12"/>
    <p:sldId id="379" r:id="rId13"/>
    <p:sldId id="433" r:id="rId14"/>
    <p:sldId id="381" r:id="rId15"/>
    <p:sldId id="383" r:id="rId16"/>
    <p:sldId id="386" r:id="rId17"/>
    <p:sldId id="387" r:id="rId18"/>
    <p:sldId id="388" r:id="rId19"/>
    <p:sldId id="434" r:id="rId20"/>
    <p:sldId id="389" r:id="rId21"/>
    <p:sldId id="390" r:id="rId22"/>
    <p:sldId id="391" r:id="rId23"/>
    <p:sldId id="392" r:id="rId24"/>
    <p:sldId id="435" r:id="rId25"/>
    <p:sldId id="393" r:id="rId26"/>
    <p:sldId id="394" r:id="rId27"/>
    <p:sldId id="395" r:id="rId28"/>
    <p:sldId id="396" r:id="rId29"/>
    <p:sldId id="397" r:id="rId30"/>
    <p:sldId id="398" r:id="rId31"/>
    <p:sldId id="399" r:id="rId32"/>
    <p:sldId id="400" r:id="rId33"/>
    <p:sldId id="401" r:id="rId34"/>
    <p:sldId id="402" r:id="rId35"/>
    <p:sldId id="403" r:id="rId36"/>
    <p:sldId id="404" r:id="rId37"/>
    <p:sldId id="405" r:id="rId38"/>
    <p:sldId id="406" r:id="rId39"/>
    <p:sldId id="407" r:id="rId40"/>
    <p:sldId id="408" r:id="rId41"/>
    <p:sldId id="409" r:id="rId42"/>
    <p:sldId id="410" r:id="rId43"/>
    <p:sldId id="411" r:id="rId44"/>
    <p:sldId id="412" r:id="rId45"/>
    <p:sldId id="414" r:id="rId46"/>
    <p:sldId id="415" r:id="rId47"/>
    <p:sldId id="416" r:id="rId48"/>
    <p:sldId id="417" r:id="rId49"/>
    <p:sldId id="418" r:id="rId50"/>
    <p:sldId id="419" r:id="rId51"/>
    <p:sldId id="420" r:id="rId52"/>
    <p:sldId id="421" r:id="rId53"/>
    <p:sldId id="422" r:id="rId54"/>
    <p:sldId id="423" r:id="rId55"/>
    <p:sldId id="424" r:id="rId56"/>
    <p:sldId id="413" r:id="rId57"/>
    <p:sldId id="438" r:id="rId58"/>
    <p:sldId id="425" r:id="rId59"/>
    <p:sldId id="426" r:id="rId60"/>
    <p:sldId id="427" r:id="rId61"/>
    <p:sldId id="436" r:id="rId62"/>
    <p:sldId id="428" r:id="rId63"/>
    <p:sldId id="429" r:id="rId64"/>
    <p:sldId id="431" r:id="rId65"/>
    <p:sldId id="430" r:id="rId66"/>
    <p:sldId id="437" r:id="rId67"/>
    <p:sldId id="334" r:id="rId68"/>
    <p:sldId id="335" r:id="rId69"/>
    <p:sldId id="337" r:id="rId70"/>
    <p:sldId id="336" r:id="rId7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03" autoAdjust="0"/>
    <p:restoredTop sz="94660"/>
  </p:normalViewPr>
  <p:slideViewPr>
    <p:cSldViewPr snapToGrid="0">
      <p:cViewPr varScale="1">
        <p:scale>
          <a:sx n="74" d="100"/>
          <a:sy n="74" d="100"/>
        </p:scale>
        <p:origin x="534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theme" Target="theme/theme1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71" Type="http://schemas.openxmlformats.org/officeDocument/2006/relationships/slide" Target="slides/slide6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emf"/></Relationships>
</file>

<file path=ppt/media/hdphoto1.wdp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2.png>
</file>

<file path=ppt/media/image23.png>
</file>

<file path=ppt/media/image24.pn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3FD9BA-A6D3-4EC5-AAA2-79359465FF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0A8BB0D5-EBA3-452A-A64F-E358078A3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F94E969-93DB-422B-9FCD-EE952C02E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2B2CEE38-D645-44EE-800E-BFBB7307E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1628D01-280D-4602-822E-A0EEB8359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2769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F59BE56-5C10-4036-9C19-911C2D1AB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ADEF35A1-5DC1-4C43-8367-546D312264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D14F57A5-4837-4462-AD7E-D3E8F08D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B66F367-B765-414F-884E-436553632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C1D8F76A-05C2-4E78-9FBB-579D90242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9901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695DC1DB-1147-4152-A9D0-B312BE50F1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FB43289-6ADF-4A21-87BE-4204A20B3B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A219910-D2D0-4CA5-888C-99E105704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B6E2D15-368E-4218-8734-38D155EB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3DC8664-DC5E-43C3-9648-310357E90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945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9D8C5C5-664E-4F70-B0DC-B5A2734EA9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CE2BAA76-26BE-4598-B1BA-6E5D946907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BF1523BC-C5B6-48B3-A7AC-BD77BB51F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F38C23A1-26D6-4907-A252-9F52AF53D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15D5365C-7F0F-41D0-8394-C364AB5F7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01936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E61AD268-573B-4E33-BFC8-F869C420C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81A592DD-3435-4508-9537-4DB35F8E95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3A3D98EF-3D35-401C-9BB4-B0AA920FC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A072499E-D047-41DF-A4ED-51186D145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E68220DD-E315-4DDA-8C5D-B6BCE6DD5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1481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8EF0285-F36A-47C2-B962-B44FC2938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AB47DF8C-6E76-4ECF-BE19-63A70477BF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2EBD4E71-3EE7-4104-8534-F6A8A41DE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42A1CD99-5AFA-4252-A5DA-EA0587C48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924EB46E-C397-4521-A251-B31A0BB49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13240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E7299A6-0C93-4DBB-873B-E2EBAF161D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E242A34C-4080-47A1-AAE5-D30B764BA7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91101996-651B-4D97-8B39-EA3ADAE1DE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1279FC89-DC1F-4371-AB32-C8C077AE4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84212C31-AA2A-4B6D-8B2F-182EC12E9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D2EBFEE8-56BE-442D-A560-9ECA16A45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7710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31802B9-5D52-42C7-91C7-AF6D4B7CA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FD717D8D-74FC-4694-9D07-F42D8BAB80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="" xmlns:a16="http://schemas.microsoft.com/office/drawing/2014/main" id="{62F4B4DF-4AA7-4A76-93AA-1E3CCC7A96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="" xmlns:a16="http://schemas.microsoft.com/office/drawing/2014/main" id="{DE240EFC-4BBB-4121-8E8A-841BB977B0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="" xmlns:a16="http://schemas.microsoft.com/office/drawing/2014/main" id="{866748DF-E07D-4E50-B100-C8B26CE17D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="" xmlns:a16="http://schemas.microsoft.com/office/drawing/2014/main" id="{F1F2C42B-FFD1-423D-B06E-F0E0C2AB8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Marcador de pie de página 7">
            <a:extLst>
              <a:ext uri="{FF2B5EF4-FFF2-40B4-BE49-F238E27FC236}">
                <a16:creationId xmlns="" xmlns:a16="http://schemas.microsoft.com/office/drawing/2014/main" id="{988D3249-6442-45AE-BF3F-433F2E7B7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57F9B98A-6010-4778-870C-8A70278A2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9251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DFF60AF-CED7-45AA-ADA5-A174ED9F0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93191E9C-EE7E-4A44-81A1-16A627D3A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8DAD727A-D450-4520-9AA7-B6AAEFC06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FDDDEEBB-B07E-44DE-A56D-26833064B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27211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="" xmlns:a16="http://schemas.microsoft.com/office/drawing/2014/main" id="{7B2B223A-2CA9-4279-B6D1-656B57919E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Marcador de pie de página 2">
            <a:extLst>
              <a:ext uri="{FF2B5EF4-FFF2-40B4-BE49-F238E27FC236}">
                <a16:creationId xmlns="" xmlns:a16="http://schemas.microsoft.com/office/drawing/2014/main" id="{501042FF-D9BC-45C3-B650-60A13A9C2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="" xmlns:a16="http://schemas.microsoft.com/office/drawing/2014/main" id="{CDB9ED04-AC44-4291-8EC7-BB898AA00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85230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03493FD1-2C84-4751-A804-FCF695C4F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D9922156-41AC-4D23-9317-0F40D9EE1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C8D63D00-7D59-40A9-BE8F-9A9921BB92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4C79FF04-04AE-4F35-910B-68B9F6893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7BA6309D-B735-4B3E-87A9-16CA9B718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0CC83543-91A3-4C91-A8E7-3E8D45F88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771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C9D17CA-A7F7-417E-AE73-44CD48A64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7395E0C-1E9B-48CC-9AA3-C82C31A1C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8BF6D54-69A9-4642-A233-571745CA9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A2FE208-CBAC-4AF1-B285-222DCC87D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F2BE851-3760-456A-9744-80D27C4B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558695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A10D3595-8733-4127-BEF7-EC3250601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="" xmlns:a16="http://schemas.microsoft.com/office/drawing/2014/main" id="{7DAD35E1-0484-4102-BA50-DCAA7A6EFB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37D4DE2D-F2F0-45EA-8C7D-D02D396961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="" xmlns:a16="http://schemas.microsoft.com/office/drawing/2014/main" id="{5486FA0B-ED39-452F-A200-A1B7FD40D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pie de página 5">
            <a:extLst>
              <a:ext uri="{FF2B5EF4-FFF2-40B4-BE49-F238E27FC236}">
                <a16:creationId xmlns="" xmlns:a16="http://schemas.microsoft.com/office/drawing/2014/main" id="{04040580-9C69-48FC-A9B3-1F874C6A4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EBE5197D-162C-4B04-9B23-7F41B7CE0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69631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BA53EB37-C278-483C-B898-D588BCCE3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A1A1E6AF-4F89-4FD8-B697-D61A38E4C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74464BAD-9DFE-4A10-B649-907B35E96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08BDC02E-0DFA-4D8E-8D08-6BAFBE73D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A5738B36-F4A0-45B7-979A-CC44E24B4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888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="" xmlns:a16="http://schemas.microsoft.com/office/drawing/2014/main" id="{22D51FE4-7F99-4C7D-BB7B-71FF2A6294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="" xmlns:a16="http://schemas.microsoft.com/office/drawing/2014/main" id="{CD533D6C-58A0-4A1D-8984-9388D9D88A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A94C3908-4085-4E69-A3F6-AC08F7CB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973D953C-F222-424B-92C7-948039789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B85C85ED-1E9E-407A-BDD3-641D95CFE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9912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BFD1D3A-1DDD-4DEE-BE96-1B6012044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44779E7-8080-4CAB-B1AD-71E4DCE34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9F51C3A1-CC25-4194-A464-8856B5314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7F1E839-E2E7-4110-97C6-101030BD6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A71453-42BC-4D7D-A032-EC3B6E092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13884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FAF5F88-1477-467C-ABCC-2AE39D529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4EBD64B-85BA-420A-8870-1BEC78053C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AADF5A2-9A19-4DFD-98F3-51B545F0C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7A014CFC-5AFE-44D9-9938-57AFB175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099B304-E78B-4A31-A34A-0BA4120F6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A41DB5F-74CF-4005-801D-3EB35850B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6066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564FB12-C2E3-40BF-A593-D76FB07BC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7A3B921-D661-4C16-97A4-603D71747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5F71644-F2C8-4F41-AE59-E3CC4F6AFB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B9CA9F11-E3A3-492F-9B87-2DB1A3E92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B4A291F-CA9C-4B48-B727-BD8D17777E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61CD7D45-122F-4199-85C4-793B5924F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8DAEDE53-C6D5-47E9-8BF6-D20585B66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56061B5-32E5-4864-85C3-E68B37946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25141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0ACD772-9573-4865-BFB3-544EB1C50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EA2F5F7-09CB-47F0-BD49-371A30B49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236F062-4941-45C2-9BE4-E6CF0475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5B44506B-28F3-4B5F-BCBF-5A04D3A5A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9983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8E1BB76-CF5B-4ECB-BA20-CD2B9190E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5A638116-11F8-4E3A-8CD5-A51BD2FF3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39FE952-DC53-4F95-A2E4-BB21EB76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34561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3EEF7A3-E7A2-47D3-ABB7-D372CEC4D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DE7EB32-12FC-4428-AC00-460F22BAC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7ABCDC0-BF88-4339-8A67-E7B8EFF99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C8D6D776-73BA-412E-B76D-4B9326799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9B16569-93BE-4B23-9415-F85A24C96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1DEBC23-5854-4377-9CE0-372341B86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3289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D670A7-4C17-4059-9792-F061E6A25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863F697-81E0-4122-9A93-6817C0043C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8FD60AE-5B5E-4EE1-BF92-1E69C6214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68C8250-FDAE-4D2B-9A96-808E1BB9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6E7AA68-1156-4ECB-A020-BCD25AF7B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632A55A-0E6F-4053-B8CC-61A9AFB30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3357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F574FB00-17ED-45EF-A194-C1A54D504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3523DC6-394A-4BE0-A484-89E9A85A2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E1F7770-2F7D-46A8-B514-F37A8820C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E00F3-35A4-44F4-A7A1-84DECECC171F}" type="datetimeFigureOut">
              <a:rPr lang="es-MX" smtClean="0"/>
              <a:t>08/10/2019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E3313F0-582D-411A-BB92-FE77F7C706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92B4EF4-8D32-4BFC-99F0-BDE48AB819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896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="" xmlns:a16="http://schemas.microsoft.com/office/drawing/2014/main" id="{7008D474-9FBA-450E-AAFB-BABF24534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="" xmlns:a16="http://schemas.microsoft.com/office/drawing/2014/main" id="{9D264695-D79F-46D1-A05A-5E42A4E383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="" xmlns:a16="http://schemas.microsoft.com/office/drawing/2014/main" id="{6FF565FE-34FB-4EB8-9C60-4B6F59481D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C15BAF-B720-4ED2-B3AF-59045D85C022}" type="datetimeFigureOut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08/10/2019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Marcador de pie de página 4">
            <a:extLst>
              <a:ext uri="{FF2B5EF4-FFF2-40B4-BE49-F238E27FC236}">
                <a16:creationId xmlns="" xmlns:a16="http://schemas.microsoft.com/office/drawing/2014/main" id="{6DE4C319-0421-4EF3-B194-75F2BA2516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379DED55-185A-4B35-9363-C0C2B72EC4D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760F8-29AA-4C0D-A5A9-90D203FC3CA7}" type="slidenum">
              <a:rPr lang="es-MX" smtClean="0">
                <a:solidFill>
                  <a:prstClr val="black">
                    <a:tint val="75000"/>
                  </a:prstClr>
                </a:solidFill>
              </a:rPr>
              <a:pPr/>
              <a:t>‹Nº›</a:t>
            </a:fld>
            <a:endParaRPr lang="es-MX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1994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jp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.png"/><Relationship Id="rId7" Type="http://schemas.openxmlformats.org/officeDocument/2006/relationships/image" Target="../media/image22.png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1.emf"/><Relationship Id="rId5" Type="http://schemas.openxmlformats.org/officeDocument/2006/relationships/package" Target="../embeddings/Hoja_de_c_lculo_de_Microsoft_Excel1.xlsx"/><Relationship Id="rId4" Type="http://schemas.openxmlformats.org/officeDocument/2006/relationships/oleObject" Target="../embeddings/oleObject1.bin"/><Relationship Id="rId9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E16121A-B549-47AF-AE27-363707B55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:a16="http://schemas.microsoft.com/office/drawing/2014/main" xmlns="" id="{05A2B608-A61C-4D19-ACAE-9ACA978233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59206" y="3784224"/>
            <a:ext cx="6400800" cy="1752600"/>
          </a:xfrm>
        </p:spPr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/>
                <a:cs typeface="Century Gothic"/>
              </a:rPr>
              <a:t>1ra. REUNION BLOQUE 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/>
              <a:cs typeface="Century Gothic"/>
            </a:endParaRPr>
          </a:p>
        </p:txBody>
      </p:sp>
      <p:pic>
        <p:nvPicPr>
          <p:cNvPr id="13" name="Picture 12" descr="LOGO EQUIPO ENTRANTE  2019.png">
            <a:extLst>
              <a:ext uri="{FF2B5EF4-FFF2-40B4-BE49-F238E27FC236}">
                <a16:creationId xmlns:a16="http://schemas.microsoft.com/office/drawing/2014/main" xmlns="" id="{36FB24F3-A80C-46E3-805C-FE8EA256B9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8500961" y="2319404"/>
            <a:ext cx="2584433" cy="2666382"/>
          </a:xfrm>
          <a:prstGeom prst="rect">
            <a:avLst/>
          </a:prstGeom>
        </p:spPr>
      </p:pic>
      <p:pic>
        <p:nvPicPr>
          <p:cNvPr id="14" name="Picture 13" descr="1logomfc.png">
            <a:extLst>
              <a:ext uri="{FF2B5EF4-FFF2-40B4-BE49-F238E27FC236}">
                <a16:creationId xmlns:a16="http://schemas.microsoft.com/office/drawing/2014/main" xmlns="" id="{0201F5CF-5630-47D8-9D17-57E7CE7545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618" y="1848762"/>
            <a:ext cx="1903922" cy="33324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D216FE0-38E1-4593-B005-7983EC84EA70}"/>
              </a:ext>
            </a:extLst>
          </p:cNvPr>
          <p:cNvSpPr txBox="1"/>
          <p:nvPr/>
        </p:nvSpPr>
        <p:spPr>
          <a:xfrm>
            <a:off x="874427" y="6418872"/>
            <a:ext cx="1037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</a:t>
            </a:r>
            <a:r>
              <a:rPr lang="es-ES_tradnl" i="1" spc="3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Dios</a:t>
            </a:r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, testimonio vivo de santidad"</a:t>
            </a:r>
            <a:endParaRPr lang="en-US" i="1" spc="3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AED8FB6-5445-4986-9557-CC327502AA90}"/>
              </a:ext>
            </a:extLst>
          </p:cNvPr>
          <p:cNvSpPr txBox="1"/>
          <p:nvPr/>
        </p:nvSpPr>
        <p:spPr>
          <a:xfrm>
            <a:off x="8270543" y="116876"/>
            <a:ext cx="3699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schemeClr val="bg1"/>
                </a:solidFill>
                <a:latin typeface="Century Gothic"/>
                <a:cs typeface="Century Gothic"/>
              </a:rPr>
              <a:t>Equipo Coordinador </a:t>
            </a:r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Nacional</a:t>
            </a:r>
          </a:p>
          <a:p>
            <a:pPr algn="r"/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47EE3DF-8D25-42E5-89C7-2483BDB144FA}"/>
              </a:ext>
            </a:extLst>
          </p:cNvPr>
          <p:cNvSpPr txBox="1"/>
          <p:nvPr/>
        </p:nvSpPr>
        <p:spPr>
          <a:xfrm>
            <a:off x="116426" y="320884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schemeClr val="bg1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360540" y="1614043"/>
            <a:ext cx="4985029" cy="1900931"/>
          </a:xfrm>
        </p:spPr>
        <p:txBody>
          <a:bodyPr>
            <a:normAutofit/>
          </a:bodyPr>
          <a:lstStyle/>
          <a:p>
            <a:r>
              <a:rPr lang="es-MX" sz="4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  <a:ea typeface="Cambria" pitchFamily="18" charset="0"/>
              </a:rPr>
              <a:t>PROYECTOS </a:t>
            </a:r>
            <a:br>
              <a:rPr lang="es-MX" sz="4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  <a:ea typeface="Cambria" pitchFamily="18" charset="0"/>
              </a:rPr>
            </a:br>
            <a:r>
              <a:rPr lang="es-MX" sz="4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  <a:ea typeface="Cambria" pitchFamily="18" charset="0"/>
              </a:rPr>
              <a:t>AREA V</a:t>
            </a:r>
            <a:endParaRPr lang="es-MX" sz="4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3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28789" y="1075288"/>
            <a:ext cx="11900079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5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PROCESO: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Diocesana contactará al Rector del Seminario para conseguir el permiso de visita.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Diocesana organizará la visita con todos los sectores de la Diócesis.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3.-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En las visitas llevarles información, un refrigerio para convivir con ellos.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4.-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Se promoverá que los ECS apoyen adoptando algún seminarista que ocupe apoyo económico.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5.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- Agendar las citas al Seminario desde el inicio del ciclo para poder que las den lo mas pronto posible.</a:t>
            </a:r>
          </a:p>
          <a:p>
            <a:pPr>
              <a:lnSpc>
                <a:spcPct val="120000"/>
              </a:lnSpc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2 Rectángulo"/>
          <p:cNvSpPr/>
          <p:nvPr/>
        </p:nvSpPr>
        <p:spPr>
          <a:xfrm>
            <a:off x="-48249" y="173198"/>
            <a:ext cx="122794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actividades  para apoyar que el equipo zonal cuente con Asistente Eclesial</a:t>
            </a:r>
            <a:endParaRPr lang="es-E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39024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90151" y="1587501"/>
            <a:ext cx="11964473" cy="373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FECHA COMPROMISO:  </a:t>
            </a: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Del inicio del ciclo para buscar las citas (01 de Septiembre al 15 de Octubre)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2 Rectángulo"/>
          <p:cNvSpPr/>
          <p:nvPr/>
        </p:nvSpPr>
        <p:spPr>
          <a:xfrm>
            <a:off x="-48249" y="250472"/>
            <a:ext cx="122794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actividades  para apoyar que el equipo zonal cuente con Asistente Eclesial</a:t>
            </a:r>
            <a:endParaRPr lang="es-E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05323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E16121A-B549-47AF-AE27-363707B55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4" y="6733"/>
            <a:ext cx="12192000" cy="6858000"/>
          </a:xfrm>
          <a:prstGeom prst="rect">
            <a:avLst/>
          </a:prstGeom>
        </p:spPr>
      </p:pic>
      <p:pic>
        <p:nvPicPr>
          <p:cNvPr id="13" name="Picture 12" descr="LOGO EQUIPO ENTRANTE  2019.png">
            <a:extLst>
              <a:ext uri="{FF2B5EF4-FFF2-40B4-BE49-F238E27FC236}">
                <a16:creationId xmlns:a16="http://schemas.microsoft.com/office/drawing/2014/main" xmlns="" id="{36FB24F3-A80C-46E3-805C-FE8EA256B9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9813701" y="991808"/>
            <a:ext cx="2459031" cy="2537003"/>
          </a:xfrm>
          <a:prstGeom prst="rect">
            <a:avLst/>
          </a:prstGeom>
        </p:spPr>
      </p:pic>
      <p:pic>
        <p:nvPicPr>
          <p:cNvPr id="14" name="Picture 13" descr="1logomfc.png">
            <a:extLst>
              <a:ext uri="{FF2B5EF4-FFF2-40B4-BE49-F238E27FC236}">
                <a16:creationId xmlns:a16="http://schemas.microsoft.com/office/drawing/2014/main" xmlns="" id="{0201F5CF-5630-47D8-9D17-57E7CE7545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2" y="1153089"/>
            <a:ext cx="1692290" cy="29620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D216FE0-38E1-4593-B005-7983EC84EA70}"/>
              </a:ext>
            </a:extLst>
          </p:cNvPr>
          <p:cNvSpPr txBox="1"/>
          <p:nvPr/>
        </p:nvSpPr>
        <p:spPr>
          <a:xfrm>
            <a:off x="874427" y="6418872"/>
            <a:ext cx="1037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</a:t>
            </a:r>
            <a:r>
              <a:rPr lang="es-ES_tradnl" i="1" spc="300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Dios</a:t>
            </a:r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, testimonio vivo de santidad"</a:t>
            </a:r>
            <a:endParaRPr lang="en-US" i="1" spc="3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AED8FB6-5445-4986-9557-CC327502AA90}"/>
              </a:ext>
            </a:extLst>
          </p:cNvPr>
          <p:cNvSpPr txBox="1"/>
          <p:nvPr/>
        </p:nvSpPr>
        <p:spPr>
          <a:xfrm>
            <a:off x="8270543" y="116876"/>
            <a:ext cx="3699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prstClr val="white"/>
                </a:solidFill>
                <a:latin typeface="Century Gothic"/>
                <a:cs typeface="Century Gothic"/>
              </a:rPr>
              <a:t>Equipo Coordinador </a:t>
            </a:r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Nacional</a:t>
            </a:r>
          </a:p>
          <a:p>
            <a:pPr algn="r"/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47EE3DF-8D25-42E5-89C7-2483BDB144FA}"/>
              </a:ext>
            </a:extLst>
          </p:cNvPr>
          <p:cNvSpPr txBox="1"/>
          <p:nvPr/>
        </p:nvSpPr>
        <p:spPr>
          <a:xfrm>
            <a:off x="116426" y="320884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prstClr val="white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271397" y="2884194"/>
            <a:ext cx="9144000" cy="2387600"/>
          </a:xfrm>
        </p:spPr>
        <p:txBody>
          <a:bodyPr>
            <a:normAutofit/>
          </a:bodyPr>
          <a:lstStyle/>
          <a:p>
            <a: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PROYECTO: Promover con efectividad la vivencia de los tiempos litúrgicos</a:t>
            </a:r>
            <a:b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endParaRPr lang="es-MX" sz="4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Cambria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2966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90152" y="1255595"/>
            <a:ext cx="11938716" cy="43959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1.-ACTIVIDAD A DESARROLLAR</a:t>
            </a:r>
          </a:p>
          <a:p>
            <a:pPr marL="685800" marR="0" lvl="0" indent="-68580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39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de Sector deberá participar en la organización de la Reunión General enriqueciendo la esencia de la misma.</a:t>
            </a:r>
          </a:p>
        </p:txBody>
      </p:sp>
      <p:sp>
        <p:nvSpPr>
          <p:cNvPr id="3" name="2 Rectángulo"/>
          <p:cNvSpPr/>
          <p:nvPr/>
        </p:nvSpPr>
        <p:spPr>
          <a:xfrm>
            <a:off x="550067" y="121682"/>
            <a:ext cx="1108284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con efectividad la vivencia de los tiempos litúrgicos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2775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927100" y="1397000"/>
            <a:ext cx="10325100" cy="4785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OBJETIVO:</a:t>
            </a:r>
          </a:p>
          <a:p>
            <a:pPr lvl="0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Lograr que sea mas claro y entendible el tiempo litúrgico que se está viviendo.</a:t>
            </a:r>
          </a:p>
          <a:p>
            <a:pPr lvl="0">
              <a:lnSpc>
                <a:spcPct val="120000"/>
              </a:lnSpc>
              <a:defRPr/>
            </a:pPr>
            <a:endParaRPr lang="es-MX" sz="5100" b="1" dirty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lvl="0"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lvl="0"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JUSTIFICACION:</a:t>
            </a: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Para lograr que se de el proceso de conversión de manera mas eficaz</a:t>
            </a:r>
          </a:p>
          <a:p>
            <a:pPr marL="571500" marR="0" lvl="0" indent="-57150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71500" marR="0" lvl="0" indent="-57150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7" name="2 Rectángulo"/>
          <p:cNvSpPr/>
          <p:nvPr/>
        </p:nvSpPr>
        <p:spPr>
          <a:xfrm>
            <a:off x="550067" y="160319"/>
            <a:ext cx="1108284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con efectividad la vivencia de los tiempos litúrgicos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7805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283335" y="1023772"/>
            <a:ext cx="11706896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algn="ctr">
              <a:defRPr/>
            </a:pPr>
            <a:r>
              <a:rPr lang="es-MX" sz="70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PROCESO: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de Sector se unirá a la reunión de zona, donde se organizará la Reunión General.</a:t>
            </a:r>
          </a:p>
          <a:p>
            <a:pPr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2.-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Area V de Sector aportará lo necesario para que junto con los zonales fortalezcan la esencia de la Reunión General.</a:t>
            </a:r>
          </a:p>
          <a:p>
            <a:pPr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3.-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Durante el desarrollo de la Reunión General se incluirá una explicación del Año Litúrgico, para complementar la catequesis.</a:t>
            </a:r>
            <a:endParaRPr lang="es-MX" sz="5100" b="1" dirty="0" smtClean="0">
              <a:ln w="1905"/>
              <a:solidFill>
                <a:srgbClr val="FF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2 Rectángulo"/>
          <p:cNvSpPr/>
          <p:nvPr/>
        </p:nvSpPr>
        <p:spPr>
          <a:xfrm>
            <a:off x="550067" y="160319"/>
            <a:ext cx="1108284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con efectividad la vivencia de los tiempos litúrgicos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557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270457" y="1094704"/>
            <a:ext cx="11784168" cy="45468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es-MX" sz="32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4.-</a:t>
            </a: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Area V Nacional elaborará pequeñas capsulas complementarias al Tiempo Litúrgico que se está viviendo y  que las áreas V Diocesanas las comparta con su membresía.</a:t>
            </a:r>
          </a:p>
          <a:p>
            <a:pPr>
              <a:lnSpc>
                <a:spcPct val="120000"/>
              </a:lnSpc>
              <a:defRPr/>
            </a:pPr>
            <a:endParaRPr lang="es-MX" sz="32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32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5.-</a:t>
            </a: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Area V Nacional elaborará cuestionario para reforzar el tiempo litúrgico que vivieron.</a:t>
            </a:r>
          </a:p>
        </p:txBody>
      </p:sp>
      <p:sp>
        <p:nvSpPr>
          <p:cNvPr id="6" name="2 Rectángulo"/>
          <p:cNvSpPr/>
          <p:nvPr/>
        </p:nvSpPr>
        <p:spPr>
          <a:xfrm>
            <a:off x="550067" y="160319"/>
            <a:ext cx="1108284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con efectividad la vivencia de los tiempos litúrgicos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8429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270457" y="1094704"/>
            <a:ext cx="11784168" cy="45468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endParaRPr lang="es-MX" sz="32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2 Rectángulo"/>
          <p:cNvSpPr/>
          <p:nvPr/>
        </p:nvSpPr>
        <p:spPr>
          <a:xfrm>
            <a:off x="550067" y="173198"/>
            <a:ext cx="1108284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con efectividad la vivencia de los tiempos litúrgicos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9" name="1 Título"/>
          <p:cNvSpPr txBox="1">
            <a:spLocks/>
          </p:cNvSpPr>
          <p:nvPr/>
        </p:nvSpPr>
        <p:spPr>
          <a:xfrm>
            <a:off x="137622" y="1304163"/>
            <a:ext cx="11788215" cy="373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FECHA COMPROMISO:  </a:t>
            </a: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Antes, Durante y Después de la Reunión General.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8303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E16121A-B549-47AF-AE27-363707B55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4" y="6733"/>
            <a:ext cx="12192000" cy="6858000"/>
          </a:xfrm>
          <a:prstGeom prst="rect">
            <a:avLst/>
          </a:prstGeom>
        </p:spPr>
      </p:pic>
      <p:pic>
        <p:nvPicPr>
          <p:cNvPr id="13" name="Picture 12" descr="LOGO EQUIPO ENTRANTE  2019.png">
            <a:extLst>
              <a:ext uri="{FF2B5EF4-FFF2-40B4-BE49-F238E27FC236}">
                <a16:creationId xmlns:a16="http://schemas.microsoft.com/office/drawing/2014/main" xmlns="" id="{36FB24F3-A80C-46E3-805C-FE8EA256B9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9813701" y="991808"/>
            <a:ext cx="2459031" cy="2537003"/>
          </a:xfrm>
          <a:prstGeom prst="rect">
            <a:avLst/>
          </a:prstGeom>
        </p:spPr>
      </p:pic>
      <p:pic>
        <p:nvPicPr>
          <p:cNvPr id="14" name="Picture 13" descr="1logomfc.png">
            <a:extLst>
              <a:ext uri="{FF2B5EF4-FFF2-40B4-BE49-F238E27FC236}">
                <a16:creationId xmlns:a16="http://schemas.microsoft.com/office/drawing/2014/main" xmlns="" id="{0201F5CF-5630-47D8-9D17-57E7CE7545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2" y="1153089"/>
            <a:ext cx="1692290" cy="29620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D216FE0-38E1-4593-B005-7983EC84EA70}"/>
              </a:ext>
            </a:extLst>
          </p:cNvPr>
          <p:cNvSpPr txBox="1"/>
          <p:nvPr/>
        </p:nvSpPr>
        <p:spPr>
          <a:xfrm>
            <a:off x="874427" y="6418872"/>
            <a:ext cx="1037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</a:t>
            </a:r>
            <a:r>
              <a:rPr lang="es-ES_tradnl" i="1" spc="300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Dios</a:t>
            </a:r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, testimonio vivo de santidad"</a:t>
            </a:r>
            <a:endParaRPr lang="en-US" i="1" spc="3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AED8FB6-5445-4986-9557-CC327502AA90}"/>
              </a:ext>
            </a:extLst>
          </p:cNvPr>
          <p:cNvSpPr txBox="1"/>
          <p:nvPr/>
        </p:nvSpPr>
        <p:spPr>
          <a:xfrm>
            <a:off x="8270543" y="116876"/>
            <a:ext cx="3699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prstClr val="white"/>
                </a:solidFill>
                <a:latin typeface="Century Gothic"/>
                <a:cs typeface="Century Gothic"/>
              </a:rPr>
              <a:t>Equipo Coordinador </a:t>
            </a:r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Nacional</a:t>
            </a:r>
          </a:p>
          <a:p>
            <a:pPr algn="r"/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47EE3DF-8D25-42E5-89C7-2483BDB144FA}"/>
              </a:ext>
            </a:extLst>
          </p:cNvPr>
          <p:cNvSpPr txBox="1"/>
          <p:nvPr/>
        </p:nvSpPr>
        <p:spPr>
          <a:xfrm>
            <a:off x="116426" y="320884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prstClr val="white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271397" y="2884194"/>
            <a:ext cx="9144000" cy="2387600"/>
          </a:xfrm>
        </p:spPr>
        <p:txBody>
          <a:bodyPr>
            <a:normAutofit/>
          </a:bodyPr>
          <a:lstStyle/>
          <a:p>
            <a: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endParaRPr lang="es-MX" sz="4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Cambria" pitchFamily="18" charset="0"/>
              <a:ea typeface="Cambria" pitchFamily="18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735460" y="3005429"/>
            <a:ext cx="868036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ES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PROYECTO: Asegurar la correcta planeación y ejecución de los momentos fuertes</a:t>
            </a:r>
          </a:p>
        </p:txBody>
      </p:sp>
    </p:spTree>
    <p:extLst>
      <p:ext uri="{BB962C8B-B14F-4D97-AF65-F5344CB8AC3E}">
        <p14:creationId xmlns:p14="http://schemas.microsoft.com/office/powerpoint/2010/main" val="3100714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22487" y="1255595"/>
            <a:ext cx="11938012" cy="43959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1.-ACTIVIDAD A DESARROLLAR</a:t>
            </a:r>
          </a:p>
          <a:p>
            <a:pPr marL="685800" marR="0" lvl="0" indent="-68580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43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El Área V Diocesana junto con el área V de Sector, supervisará la correcta aplicación de los medios e instrumentos que utiliza el MFC para los momentos fuertes.</a:t>
            </a:r>
          </a:p>
        </p:txBody>
      </p:sp>
      <p:sp>
        <p:nvSpPr>
          <p:cNvPr id="3" name="2 Rectángulo"/>
          <p:cNvSpPr/>
          <p:nvPr/>
        </p:nvSpPr>
        <p:spPr>
          <a:xfrm>
            <a:off x="-108346" y="186075"/>
            <a:ext cx="1239967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Asegurar la correcta planeación y ejecución de los momentos fuertes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0044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54546" y="1062409"/>
            <a:ext cx="11848564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Promover actividades para apoyar que el Equipo Zonal, cuente con Asistente Eclesial.</a:t>
            </a:r>
          </a:p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2.-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Promover con efectividad la vivencia de los tiempos litúrgicos.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3.-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Asegurar la correcta planeación y ejecución de los Momentos Fuertes.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4.-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Fortalecer y profundizar en la vida espiritual de los servidores.</a:t>
            </a:r>
          </a:p>
          <a:p>
            <a:pPr marL="685800" marR="0" lvl="0" indent="-68580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DIARIO ESPIRITUAL.</a:t>
            </a:r>
          </a:p>
          <a:p>
            <a:pPr marL="685800" marR="0" lvl="0" indent="-68580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ORACION CONSTANTE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5</a:t>
            </a: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Revitalizar los Colegios de Asistentes Eclesiales y su implantación en la Diócesis que no se han realizado.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4348034" y="5771"/>
            <a:ext cx="34868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PROYECTOS</a:t>
            </a:r>
            <a:endParaRPr lang="es-ES" sz="5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09967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270456" y="1397000"/>
            <a:ext cx="11462198" cy="4785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OBJETIVO: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Lograr que los equiperos vivan sus momentos fuertes en las fechas programadas de acuerdo al nivel que este viviendo.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endParaRPr lang="es-MX" sz="5100" b="1" dirty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JUSTIFICACION:</a:t>
            </a: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Para que el proceso de conversión se dé adecuadamente.</a:t>
            </a:r>
          </a:p>
          <a:p>
            <a:pPr marL="571500" indent="-571500">
              <a:buFontTx/>
              <a:buChar char="-"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71500" indent="-571500">
              <a:buFontTx/>
              <a:buChar char="-"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2 Rectángulo"/>
          <p:cNvSpPr/>
          <p:nvPr/>
        </p:nvSpPr>
        <p:spPr>
          <a:xfrm>
            <a:off x="-108346" y="211835"/>
            <a:ext cx="1239967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Asegurar la correcta planeación y ejecución de los momentos fuertes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5043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90152" y="1101046"/>
            <a:ext cx="11900079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defRPr/>
            </a:pPr>
            <a:r>
              <a:rPr lang="es-MX" sz="3600" b="1" dirty="0" smtClean="0">
                <a:ln w="1905"/>
                <a:solidFill>
                  <a:srgbClr val="FF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PROCESO: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Área V Diocesana y de Sector se encargarán de invitar y capacitar técnicamente a los matrimonios facilitadores de los momentos fuertes.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  <a:defRPr/>
            </a:pPr>
            <a:endParaRPr lang="es-MX" sz="32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Diocesana y de Sector serán responsables de la preparación y vida espiritual de los matrimonios facilitadores.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  <a:defRPr/>
            </a:pPr>
            <a:endParaRPr lang="es-MX" sz="32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es-MX" sz="32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Diocesana y de Sector son los responsables de calendarizar, al inicio del CBF, para que estén en posibilidad de planificar sus tiempos y economías para vivirlos.</a:t>
            </a:r>
          </a:p>
          <a:p>
            <a:pPr>
              <a:lnSpc>
                <a:spcPct val="120000"/>
              </a:lnSpc>
              <a:defRPr/>
            </a:pPr>
            <a:endParaRPr lang="es-MX" sz="32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endParaRPr lang="es-MX" sz="32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7" name="2 Rectángulo"/>
          <p:cNvSpPr/>
          <p:nvPr/>
        </p:nvSpPr>
        <p:spPr>
          <a:xfrm>
            <a:off x="-108346" y="173198"/>
            <a:ext cx="1239967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Asegurar la correcta planeación y ejecución de los momentos fuertes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7803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283335" y="1255594"/>
            <a:ext cx="11706896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7" name="2 Rectángulo"/>
          <p:cNvSpPr/>
          <p:nvPr/>
        </p:nvSpPr>
        <p:spPr>
          <a:xfrm>
            <a:off x="-108346" y="250472"/>
            <a:ext cx="1239967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Asegurar la correcta planeación y ejecución de los momentos fuertes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6" name="1 Título"/>
          <p:cNvSpPr txBox="1">
            <a:spLocks/>
          </p:cNvSpPr>
          <p:nvPr/>
        </p:nvSpPr>
        <p:spPr>
          <a:xfrm>
            <a:off x="-4540" y="1304163"/>
            <a:ext cx="12097801" cy="373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FECHA COMPROMISO: </a:t>
            </a: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De Conformidad a la calendarización que hayan hecho al inicio del CBF. </a:t>
            </a:r>
          </a:p>
          <a:p>
            <a:pPr>
              <a:lnSpc>
                <a:spcPct val="120000"/>
              </a:lnSpc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1770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E16121A-B549-47AF-AE27-363707B55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4" y="6733"/>
            <a:ext cx="12192000" cy="6858000"/>
          </a:xfrm>
          <a:prstGeom prst="rect">
            <a:avLst/>
          </a:prstGeom>
        </p:spPr>
      </p:pic>
      <p:pic>
        <p:nvPicPr>
          <p:cNvPr id="13" name="Picture 12" descr="LOGO EQUIPO ENTRANTE  2019.png">
            <a:extLst>
              <a:ext uri="{FF2B5EF4-FFF2-40B4-BE49-F238E27FC236}">
                <a16:creationId xmlns:a16="http://schemas.microsoft.com/office/drawing/2014/main" xmlns="" id="{36FB24F3-A80C-46E3-805C-FE8EA256B9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9813701" y="991808"/>
            <a:ext cx="2459031" cy="2537003"/>
          </a:xfrm>
          <a:prstGeom prst="rect">
            <a:avLst/>
          </a:prstGeom>
        </p:spPr>
      </p:pic>
      <p:pic>
        <p:nvPicPr>
          <p:cNvPr id="14" name="Picture 13" descr="1logomfc.png">
            <a:extLst>
              <a:ext uri="{FF2B5EF4-FFF2-40B4-BE49-F238E27FC236}">
                <a16:creationId xmlns:a16="http://schemas.microsoft.com/office/drawing/2014/main" xmlns="" id="{0201F5CF-5630-47D8-9D17-57E7CE7545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2" y="1153089"/>
            <a:ext cx="1692290" cy="29620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D216FE0-38E1-4593-B005-7983EC84EA70}"/>
              </a:ext>
            </a:extLst>
          </p:cNvPr>
          <p:cNvSpPr txBox="1"/>
          <p:nvPr/>
        </p:nvSpPr>
        <p:spPr>
          <a:xfrm>
            <a:off x="874427" y="6418872"/>
            <a:ext cx="1037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</a:t>
            </a:r>
            <a:r>
              <a:rPr lang="es-ES_tradnl" i="1" spc="300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Dios</a:t>
            </a:r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, testimonio vivo de santidad"</a:t>
            </a:r>
            <a:endParaRPr lang="en-US" i="1" spc="3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AED8FB6-5445-4986-9557-CC327502AA90}"/>
              </a:ext>
            </a:extLst>
          </p:cNvPr>
          <p:cNvSpPr txBox="1"/>
          <p:nvPr/>
        </p:nvSpPr>
        <p:spPr>
          <a:xfrm>
            <a:off x="8270543" y="116876"/>
            <a:ext cx="3699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prstClr val="white"/>
                </a:solidFill>
                <a:latin typeface="Century Gothic"/>
                <a:cs typeface="Century Gothic"/>
              </a:rPr>
              <a:t>Equipo Coordinador </a:t>
            </a:r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Nacional</a:t>
            </a:r>
          </a:p>
          <a:p>
            <a:pPr algn="r"/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47EE3DF-8D25-42E5-89C7-2483BDB144FA}"/>
              </a:ext>
            </a:extLst>
          </p:cNvPr>
          <p:cNvSpPr txBox="1"/>
          <p:nvPr/>
        </p:nvSpPr>
        <p:spPr>
          <a:xfrm>
            <a:off x="116426" y="320884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prstClr val="white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271397" y="2884194"/>
            <a:ext cx="9144000" cy="2387600"/>
          </a:xfrm>
        </p:spPr>
        <p:txBody>
          <a:bodyPr>
            <a:normAutofit/>
          </a:bodyPr>
          <a:lstStyle/>
          <a:p>
            <a: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endParaRPr lang="es-MX" sz="4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Cambria" pitchFamily="18" charset="0"/>
              <a:ea typeface="Cambria" pitchFamily="18" charset="0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1584101" y="3105835"/>
            <a:ext cx="883129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PROYECTO:  Fortalecer  y profundizar en la vida espiritual de los servidores  </a:t>
            </a:r>
          </a:p>
        </p:txBody>
      </p:sp>
    </p:spTree>
    <p:extLst>
      <p:ext uri="{BB962C8B-B14F-4D97-AF65-F5344CB8AC3E}">
        <p14:creationId xmlns:p14="http://schemas.microsoft.com/office/powerpoint/2010/main" val="1429082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22487" y="1255595"/>
            <a:ext cx="11938012" cy="43959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44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1.-ACTIVIDAD A DESARROLLAR.</a:t>
            </a:r>
          </a:p>
          <a:p>
            <a:pPr marL="571500" marR="0" lvl="0" indent="-57150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s-MX" sz="44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71500" marR="0" lvl="0" indent="-57150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s-MX" sz="44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Nacional promoverá un DIARIO ESPIRITUAL, que sirva para autoevaluarnos de nuestra relación diaria con Dios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endParaRPr lang="es-MX" sz="44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276547" y="186077"/>
            <a:ext cx="1162991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Fortalecer  y profundizar en la vida espiritual de los servidores  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813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54545" y="1126541"/>
            <a:ext cx="11900079" cy="4785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OBJETIVO:</a:t>
            </a:r>
          </a:p>
          <a:p>
            <a:pPr lvl="0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Alcanzar un crecimiento espiritual, escribiendo una autoevaluación diaria.</a:t>
            </a:r>
          </a:p>
          <a:p>
            <a:pPr lvl="0"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lvl="0"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JUSTIFICACION:</a:t>
            </a: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Como servidores de Jesús debemos esforzarnos todos los días, mediante nuestras acciones, para alcanzar nuestro crecimiento espiritual.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71500" marR="0" lvl="0" indent="-57150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2 Rectángulo"/>
          <p:cNvSpPr/>
          <p:nvPr/>
        </p:nvSpPr>
        <p:spPr>
          <a:xfrm>
            <a:off x="276547" y="211834"/>
            <a:ext cx="1162991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Fortalecer  y profundizar en la vida espiritual de los servidores  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02168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3"/>
          <p:cNvSpPr txBox="1">
            <a:spLocks/>
          </p:cNvSpPr>
          <p:nvPr/>
        </p:nvSpPr>
        <p:spPr>
          <a:xfrm>
            <a:off x="3943002" y="1750878"/>
            <a:ext cx="4231180" cy="16245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MX" sz="6000" b="1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ítulo 3"/>
          <p:cNvSpPr txBox="1">
            <a:spLocks/>
          </p:cNvSpPr>
          <p:nvPr/>
        </p:nvSpPr>
        <p:spPr>
          <a:xfrm>
            <a:off x="2022764" y="3624812"/>
            <a:ext cx="8548254" cy="139930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MX" sz="3200" b="1" dirty="0">
              <a:solidFill>
                <a:srgbClr val="000000">
                  <a:lumMod val="85000"/>
                  <a:lumOff val="15000"/>
                </a:srgbClr>
              </a:solidFill>
              <a:latin typeface="Calibri" panose="020F0502020204030204"/>
            </a:endParaRPr>
          </a:p>
        </p:txBody>
      </p:sp>
      <p:sp>
        <p:nvSpPr>
          <p:cNvPr id="6" name="1 Título"/>
          <p:cNvSpPr txBox="1">
            <a:spLocks/>
          </p:cNvSpPr>
          <p:nvPr/>
        </p:nvSpPr>
        <p:spPr>
          <a:xfrm>
            <a:off x="3141458" y="1388481"/>
            <a:ext cx="6310866" cy="1298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60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44546A"/>
                  </a:innerShdw>
                </a:effectLst>
                <a:latin typeface="Freestyle Script" panose="030804020302050B0404" pitchFamily="66" charset="0"/>
              </a:rPr>
              <a:t>Diario Espiritual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="" xmlns:a16="http://schemas.microsoft.com/office/drawing/2014/main" id="{54C4AA06-FBF0-8C4C-8456-8DAF7A6EAC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435" y="2669173"/>
            <a:ext cx="2163336" cy="33351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2674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5"/>
          <p:cNvSpPr txBox="1">
            <a:spLocks/>
          </p:cNvSpPr>
          <p:nvPr/>
        </p:nvSpPr>
        <p:spPr>
          <a:xfrm>
            <a:off x="2152650" y="570410"/>
            <a:ext cx="7886700" cy="8653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6600" b="1" dirty="0">
                <a:solidFill>
                  <a:srgbClr val="4472C4">
                    <a:lumMod val="5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cs typeface="Arial" pitchFamily="34" charset="0"/>
              </a:rPr>
              <a:t>¿Qué es un diario espiritual?</a:t>
            </a:r>
          </a:p>
        </p:txBody>
      </p:sp>
      <p:sp>
        <p:nvSpPr>
          <p:cNvPr id="4" name="Marcador de contenido 6"/>
          <p:cNvSpPr txBox="1">
            <a:spLocks/>
          </p:cNvSpPr>
          <p:nvPr/>
        </p:nvSpPr>
        <p:spPr>
          <a:xfrm>
            <a:off x="2388094" y="1558261"/>
            <a:ext cx="6939674" cy="12513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hangingPunct="0">
              <a:lnSpc>
                <a:spcPct val="150000"/>
              </a:lnSpc>
              <a:defRPr/>
            </a:pPr>
            <a:r>
              <a:rPr lang="es-MX" sz="3200" dirty="0">
                <a:solidFill>
                  <a:prstClr val="black"/>
                </a:solidFill>
                <a:latin typeface="Gill Sans MT Ext Condensed Bold" panose="020B0902020104020203" pitchFamily="34" charset="0"/>
              </a:rPr>
              <a:t>Es una herramienta donde realizamos el registro de nuestros pensamientos y descubrimientos espirituales.</a:t>
            </a:r>
            <a:endParaRPr lang="es-MX" sz="3200" dirty="0">
              <a:solidFill>
                <a:sysClr val="windowText" lastClr="000000"/>
              </a:solidFill>
              <a:latin typeface="Gill Sans MT Ext Condensed Bold" panose="020B0902020104020203" pitchFamily="34" charset="0"/>
              <a:cs typeface="Arial" pitchFamily="34" charset="0"/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="" xmlns:a16="http://schemas.microsoft.com/office/drawing/2014/main" id="{14FE67E8-D442-D94E-BD08-EDD773715C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559" y="3364747"/>
            <a:ext cx="2306881" cy="230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983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contenido 6">
            <a:extLst>
              <a:ext uri="{FF2B5EF4-FFF2-40B4-BE49-F238E27FC236}">
                <a16:creationId xmlns="" xmlns:a16="http://schemas.microsoft.com/office/drawing/2014/main" id="{07B98DE9-170E-6A4A-B3E2-118E5312BD62}"/>
              </a:ext>
            </a:extLst>
          </p:cNvPr>
          <p:cNvSpPr txBox="1">
            <a:spLocks/>
          </p:cNvSpPr>
          <p:nvPr/>
        </p:nvSpPr>
        <p:spPr>
          <a:xfrm>
            <a:off x="3023850" y="1174204"/>
            <a:ext cx="6144300" cy="12513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0" hangingPunct="0">
              <a:lnSpc>
                <a:spcPct val="150000"/>
              </a:lnSpc>
              <a:defRPr/>
            </a:pPr>
            <a:r>
              <a:rPr lang="es-MX" sz="3200" dirty="0">
                <a:solidFill>
                  <a:prstClr val="black"/>
                </a:solidFill>
                <a:latin typeface="Gill Sans MT Ext Condensed Bold" panose="020B0902020104020203" pitchFamily="34" charset="0"/>
              </a:rPr>
              <a:t>Es muy útil para reflexionar y repasar en lo que hemos aprendido a través de la Escritura y las experiencias de la vida.</a:t>
            </a:r>
            <a:endParaRPr lang="es-MX" sz="3200" dirty="0">
              <a:solidFill>
                <a:sysClr val="windowText" lastClr="000000"/>
              </a:solidFill>
              <a:latin typeface="Gill Sans MT Ext Condensed Bold" panose="020B0902020104020203" pitchFamily="34" charset="0"/>
              <a:cs typeface="Arial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="" xmlns:a16="http://schemas.microsoft.com/office/drawing/2014/main" id="{7A5ECEB2-1EAA-6B42-8A6A-6CC3A4AEFA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9605" y="3429000"/>
            <a:ext cx="3212790" cy="186426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494266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="" xmlns:a16="http://schemas.microsoft.com/office/drawing/2014/main" id="{0D1C6C62-6C6D-6845-B019-84D88CA9F9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Título 5"/>
          <p:cNvSpPr txBox="1">
            <a:spLocks/>
          </p:cNvSpPr>
          <p:nvPr/>
        </p:nvSpPr>
        <p:spPr>
          <a:xfrm>
            <a:off x="2152650" y="5498744"/>
            <a:ext cx="7886700" cy="5908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8000" b="1" dirty="0">
                <a:solidFill>
                  <a:srgbClr val="4472C4">
                    <a:lumMod val="5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cs typeface="Arial" pitchFamily="34" charset="0"/>
              </a:rPr>
              <a:t>¿Para qué nos sirve?</a:t>
            </a:r>
          </a:p>
        </p:txBody>
      </p:sp>
    </p:spTree>
    <p:extLst>
      <p:ext uri="{BB962C8B-B14F-4D97-AF65-F5344CB8AC3E}">
        <p14:creationId xmlns:p14="http://schemas.microsoft.com/office/powerpoint/2010/main" val="1458174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E16121A-B549-47AF-AE27-363707B55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 descr="LOGO EQUIPO ENTRANTE  2019.png">
            <a:extLst>
              <a:ext uri="{FF2B5EF4-FFF2-40B4-BE49-F238E27FC236}">
                <a16:creationId xmlns:a16="http://schemas.microsoft.com/office/drawing/2014/main" xmlns="" id="{36FB24F3-A80C-46E3-805C-FE8EA256B9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9813701" y="991808"/>
            <a:ext cx="2459031" cy="2537003"/>
          </a:xfrm>
          <a:prstGeom prst="rect">
            <a:avLst/>
          </a:prstGeom>
        </p:spPr>
      </p:pic>
      <p:pic>
        <p:nvPicPr>
          <p:cNvPr id="14" name="Picture 13" descr="1logomfc.png">
            <a:extLst>
              <a:ext uri="{FF2B5EF4-FFF2-40B4-BE49-F238E27FC236}">
                <a16:creationId xmlns:a16="http://schemas.microsoft.com/office/drawing/2014/main" xmlns="" id="{0201F5CF-5630-47D8-9D17-57E7CE7545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2" y="1153089"/>
            <a:ext cx="1692290" cy="29620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D216FE0-38E1-4593-B005-7983EC84EA70}"/>
              </a:ext>
            </a:extLst>
          </p:cNvPr>
          <p:cNvSpPr txBox="1"/>
          <p:nvPr/>
        </p:nvSpPr>
        <p:spPr>
          <a:xfrm>
            <a:off x="874427" y="6418872"/>
            <a:ext cx="1037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</a:t>
            </a:r>
            <a:r>
              <a:rPr lang="es-ES_tradnl" i="1" spc="300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Dios</a:t>
            </a:r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, testimonio vivo de santidad"</a:t>
            </a:r>
            <a:endParaRPr lang="en-US" i="1" spc="3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AED8FB6-5445-4986-9557-CC327502AA90}"/>
              </a:ext>
            </a:extLst>
          </p:cNvPr>
          <p:cNvSpPr txBox="1"/>
          <p:nvPr/>
        </p:nvSpPr>
        <p:spPr>
          <a:xfrm>
            <a:off x="8270543" y="116876"/>
            <a:ext cx="3699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prstClr val="white"/>
                </a:solidFill>
                <a:latin typeface="Century Gothic"/>
                <a:cs typeface="Century Gothic"/>
              </a:rPr>
              <a:t>Equipo Coordinador </a:t>
            </a:r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Nacional</a:t>
            </a:r>
          </a:p>
          <a:p>
            <a:pPr algn="r"/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47EE3DF-8D25-42E5-89C7-2483BDB144FA}"/>
              </a:ext>
            </a:extLst>
          </p:cNvPr>
          <p:cNvSpPr txBox="1"/>
          <p:nvPr/>
        </p:nvSpPr>
        <p:spPr>
          <a:xfrm>
            <a:off x="116426" y="320884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prstClr val="white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271397" y="2703888"/>
            <a:ext cx="9144000" cy="2387600"/>
          </a:xfrm>
        </p:spPr>
        <p:txBody>
          <a:bodyPr>
            <a:normAutofit/>
          </a:bodyPr>
          <a:lstStyle/>
          <a:p>
            <a:r>
              <a:rPr lang="es-ES" sz="40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PROYECTO: </a:t>
            </a:r>
            <a: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Promover actividades para apoyar que el equipo zonal cuente con Asistente Eclesial</a:t>
            </a:r>
            <a:b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endParaRPr lang="es-MX" sz="4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Cambria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0158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5"/>
          <p:cNvSpPr txBox="1">
            <a:spLocks/>
          </p:cNvSpPr>
          <p:nvPr/>
        </p:nvSpPr>
        <p:spPr>
          <a:xfrm>
            <a:off x="833187" y="1250193"/>
            <a:ext cx="4909121" cy="5908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7200" b="1" dirty="0">
                <a:solidFill>
                  <a:srgbClr val="4472C4">
                    <a:lumMod val="5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cs typeface="Arial" pitchFamily="34" charset="0"/>
              </a:rPr>
              <a:t>Confesemos</a:t>
            </a:r>
          </a:p>
        </p:txBody>
      </p:sp>
      <p:graphicFrame>
        <p:nvGraphicFramePr>
          <p:cNvPr id="3" name="3 Marcador de contenido"/>
          <p:cNvGraphicFramePr>
            <a:graphicFrameLocks/>
          </p:cNvGraphicFramePr>
          <p:nvPr>
            <p:extLst/>
          </p:nvPr>
        </p:nvGraphicFramePr>
        <p:xfrm>
          <a:off x="2231247" y="2119976"/>
          <a:ext cx="1914625" cy="1950720"/>
        </p:xfrm>
        <a:graphic>
          <a:graphicData uri="http://schemas.openxmlformats.org/drawingml/2006/table">
            <a:tbl>
              <a:tblPr firstRow="1" firstCol="1" bandRow="1"/>
              <a:tblGrid>
                <a:gridCol w="191462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94607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32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Temores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32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Frustraciones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32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Inseguridades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32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Disgustos</a:t>
                      </a: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Título 5">
            <a:extLst>
              <a:ext uri="{FF2B5EF4-FFF2-40B4-BE49-F238E27FC236}">
                <a16:creationId xmlns="" xmlns:a16="http://schemas.microsoft.com/office/drawing/2014/main" id="{07BBDDB2-1485-F941-ADDD-6A77C92406BD}"/>
              </a:ext>
            </a:extLst>
          </p:cNvPr>
          <p:cNvSpPr txBox="1">
            <a:spLocks/>
          </p:cNvSpPr>
          <p:nvPr/>
        </p:nvSpPr>
        <p:spPr>
          <a:xfrm>
            <a:off x="5742308" y="1250193"/>
            <a:ext cx="5381189" cy="5908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7200" b="1" dirty="0">
                <a:solidFill>
                  <a:srgbClr val="4472C4">
                    <a:lumMod val="5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cs typeface="Arial" pitchFamily="34" charset="0"/>
              </a:rPr>
              <a:t>Anotemos</a:t>
            </a:r>
          </a:p>
        </p:txBody>
      </p:sp>
      <p:graphicFrame>
        <p:nvGraphicFramePr>
          <p:cNvPr id="5" name="3 Marcador de contenido">
            <a:extLst>
              <a:ext uri="{FF2B5EF4-FFF2-40B4-BE49-F238E27FC236}">
                <a16:creationId xmlns="" xmlns:a16="http://schemas.microsoft.com/office/drawing/2014/main" id="{EC96E87D-B2DE-2644-8B7F-04DB4A9CDB14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894029" y="1934627"/>
          <a:ext cx="4824496" cy="2606681"/>
        </p:xfrm>
        <a:graphic>
          <a:graphicData uri="http://schemas.openxmlformats.org/drawingml/2006/table">
            <a:tbl>
              <a:tblPr firstRow="1" firstCol="1" bandRow="1"/>
              <a:tblGrid>
                <a:gridCol w="482449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260668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endParaRPr lang="es-MX" sz="1400" b="1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32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Logros (consolaciones)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32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Metas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32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Oraciones</a:t>
                      </a: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32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Avances en mi seguimiento a Cristo</a:t>
                      </a:r>
                    </a:p>
                    <a:p>
                      <a:r>
                        <a:rPr lang="es-MX" sz="1800" kern="1200" dirty="0">
                          <a:solidFill>
                            <a:schemeClr val="tx1"/>
                          </a:solidFill>
                          <a:effectLst/>
                          <a:latin typeface="Calibri"/>
                          <a:ea typeface="+mn-ea"/>
                          <a:cs typeface="+mn-cs"/>
                        </a:rPr>
                        <a:t> </a:t>
                      </a:r>
                      <a:endParaRPr lang="es-MX" sz="2800" b="0" dirty="0">
                        <a:solidFill>
                          <a:schemeClr val="tx1"/>
                        </a:solidFill>
                        <a:effectLst/>
                        <a:latin typeface="Arial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3 Marcador de contenido">
            <a:extLst>
              <a:ext uri="{FF2B5EF4-FFF2-40B4-BE49-F238E27FC236}">
                <a16:creationId xmlns="" xmlns:a16="http://schemas.microsoft.com/office/drawing/2014/main" id="{573E2F0C-86D8-0E42-A0FD-8CF6DBFF9911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558764" y="4751161"/>
          <a:ext cx="5204678" cy="701040"/>
        </p:xfrm>
        <a:graphic>
          <a:graphicData uri="http://schemas.openxmlformats.org/drawingml/2006/table">
            <a:tbl>
              <a:tblPr firstRow="1" firstCol="1" bandRow="1"/>
              <a:tblGrid>
                <a:gridCol w="520467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64197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285750" indent="-285750" algn="ctr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s-MX" sz="1400" b="1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32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Nos ayuda a estar más en comunicación con Dios.</a:t>
                      </a: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3 Marcador de contenido">
            <a:extLst>
              <a:ext uri="{FF2B5EF4-FFF2-40B4-BE49-F238E27FC236}">
                <a16:creationId xmlns="" xmlns:a16="http://schemas.microsoft.com/office/drawing/2014/main" id="{6F5C5DFF-8893-0040-861F-2B1625B51B91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532632" y="5390906"/>
          <a:ext cx="7256943" cy="865980"/>
        </p:xfrm>
        <a:graphic>
          <a:graphicData uri="http://schemas.openxmlformats.org/drawingml/2006/table">
            <a:tbl>
              <a:tblPr firstRow="1" firstCol="1" bandRow="1"/>
              <a:tblGrid>
                <a:gridCol w="725694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86598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285750" indent="-285750" algn="ctr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s-MX" sz="1400" b="1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32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Podemos dirigirnos al Señor y sincerarnos con Él y con nosotros mismos.</a:t>
                      </a:r>
                      <a:r>
                        <a:rPr lang="es-MX" sz="3200" dirty="0">
                          <a:effectLst/>
                          <a:latin typeface="Gill Sans MT Ext Condensed Bold" panose="020B0902020104020203" pitchFamily="34" charset="0"/>
                        </a:rPr>
                        <a:t> </a:t>
                      </a:r>
                      <a:endParaRPr lang="es-MX" sz="3200" b="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1313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5"/>
          <p:cNvSpPr txBox="1">
            <a:spLocks/>
          </p:cNvSpPr>
          <p:nvPr/>
        </p:nvSpPr>
        <p:spPr>
          <a:xfrm>
            <a:off x="1747024" y="967353"/>
            <a:ext cx="8697951" cy="5908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6000" b="1" dirty="0">
                <a:solidFill>
                  <a:srgbClr val="4472C4">
                    <a:lumMod val="5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cs typeface="Arial" pitchFamily="34" charset="0"/>
              </a:rPr>
              <a:t>También nos puede servir para:</a:t>
            </a:r>
          </a:p>
        </p:txBody>
      </p:sp>
      <p:graphicFrame>
        <p:nvGraphicFramePr>
          <p:cNvPr id="3" name="3 Marcador de contenido"/>
          <p:cNvGraphicFramePr>
            <a:graphicFrameLocks/>
          </p:cNvGraphicFramePr>
          <p:nvPr>
            <p:extLst/>
          </p:nvPr>
        </p:nvGraphicFramePr>
        <p:xfrm>
          <a:off x="2898442" y="1844498"/>
          <a:ext cx="6303659" cy="865980"/>
        </p:xfrm>
        <a:graphic>
          <a:graphicData uri="http://schemas.openxmlformats.org/drawingml/2006/table">
            <a:tbl>
              <a:tblPr firstRow="1" firstCol="1" bandRow="1"/>
              <a:tblGrid>
                <a:gridCol w="630365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86598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endParaRPr lang="es-MX" sz="1400" b="1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s-MX" sz="28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Interpretar y meditar sobre los pasajes de las Escrituras.</a:t>
                      </a:r>
                      <a:r>
                        <a:rPr lang="es-MX" sz="2400" dirty="0">
                          <a:effectLst/>
                          <a:latin typeface="Gill Sans MT Ext Condensed Bold" panose="020B0902020104020203" pitchFamily="34" charset="0"/>
                        </a:rPr>
                        <a:t> </a:t>
                      </a:r>
                      <a:endParaRPr lang="es-MX" sz="240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5" name="3 Marcador de contenido">
            <a:extLst>
              <a:ext uri="{FF2B5EF4-FFF2-40B4-BE49-F238E27FC236}">
                <a16:creationId xmlns="" xmlns:a16="http://schemas.microsoft.com/office/drawing/2014/main" id="{EC96E87D-B2DE-2644-8B7F-04DB4A9CDB14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898442" y="3110944"/>
          <a:ext cx="7546533" cy="1106679"/>
        </p:xfrm>
        <a:graphic>
          <a:graphicData uri="http://schemas.openxmlformats.org/drawingml/2006/table">
            <a:tbl>
              <a:tblPr firstRow="1" firstCol="1" bandRow="1"/>
              <a:tblGrid>
                <a:gridCol w="754653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1106679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28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Apuntar los progresos que uno ha hecho en las disciplinas espirituales que practica</a:t>
                      </a:r>
                      <a:r>
                        <a:rPr lang="es-MX" sz="40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.</a:t>
                      </a:r>
                      <a:endParaRPr lang="es-MX" sz="4000" b="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3 Marcador de contenido">
            <a:extLst>
              <a:ext uri="{FF2B5EF4-FFF2-40B4-BE49-F238E27FC236}">
                <a16:creationId xmlns="" xmlns:a16="http://schemas.microsoft.com/office/drawing/2014/main" id="{573E2F0C-86D8-0E42-A0FD-8CF6DBFF9911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898442" y="4308477"/>
          <a:ext cx="4676086" cy="641975"/>
        </p:xfrm>
        <a:graphic>
          <a:graphicData uri="http://schemas.openxmlformats.org/drawingml/2006/table">
            <a:tbl>
              <a:tblPr firstRow="1" firstCol="1" bandRow="1"/>
              <a:tblGrid>
                <a:gridCol w="467608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64197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endParaRPr lang="es-MX" sz="1400" b="1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28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Ver hacia dónde va nuestra relación con Dios.</a:t>
                      </a: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3 Marcador de contenido">
            <a:extLst>
              <a:ext uri="{FF2B5EF4-FFF2-40B4-BE49-F238E27FC236}">
                <a16:creationId xmlns="" xmlns:a16="http://schemas.microsoft.com/office/drawing/2014/main" id="{6F5C5DFF-8893-0040-861F-2B1625B51B91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898443" y="5428023"/>
          <a:ext cx="6392436" cy="865980"/>
        </p:xfrm>
        <a:graphic>
          <a:graphicData uri="http://schemas.openxmlformats.org/drawingml/2006/table">
            <a:tbl>
              <a:tblPr firstRow="1" firstCol="1" bandRow="1"/>
              <a:tblGrid>
                <a:gridCol w="639243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865980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endParaRPr lang="es-MX" sz="1400" b="1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s-MX" sz="28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Reflexionar más a fondo sobre cómo obra el Señor en nuestra vida.</a:t>
                      </a:r>
                      <a:r>
                        <a:rPr lang="es-MX" sz="2800" dirty="0">
                          <a:effectLst/>
                          <a:latin typeface="Gill Sans MT Ext Condensed Bold" panose="020B0902020104020203" pitchFamily="34" charset="0"/>
                        </a:rPr>
                        <a:t> </a:t>
                      </a:r>
                      <a:endParaRPr lang="es-MX" sz="2800" b="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Calibri"/>
                        <a:cs typeface="Arial" pitchFamily="34" charset="0"/>
                      </a:endParaRP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858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="" xmlns:a16="http://schemas.microsoft.com/office/drawing/2014/main" id="{DD7C16F8-2248-354F-B88F-8C7FB85D53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8554" y="1416111"/>
            <a:ext cx="4067740" cy="51741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ítulo 5">
            <a:extLst>
              <a:ext uri="{FF2B5EF4-FFF2-40B4-BE49-F238E27FC236}">
                <a16:creationId xmlns="" xmlns:a16="http://schemas.microsoft.com/office/drawing/2014/main" id="{87931572-6A03-4E19-BF87-0FAF550C49E6}"/>
              </a:ext>
            </a:extLst>
          </p:cNvPr>
          <p:cNvSpPr txBox="1">
            <a:spLocks/>
          </p:cNvSpPr>
          <p:nvPr/>
        </p:nvSpPr>
        <p:spPr>
          <a:xfrm>
            <a:off x="1863448" y="613953"/>
            <a:ext cx="8697951" cy="5908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6000" b="1" dirty="0">
                <a:solidFill>
                  <a:srgbClr val="4472C4">
                    <a:lumMod val="50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cs typeface="Arial" pitchFamily="34" charset="0"/>
              </a:rPr>
              <a:t>También nos puede servir para:</a:t>
            </a:r>
          </a:p>
        </p:txBody>
      </p:sp>
    </p:spTree>
    <p:extLst>
      <p:ext uri="{BB962C8B-B14F-4D97-AF65-F5344CB8AC3E}">
        <p14:creationId xmlns:p14="http://schemas.microsoft.com/office/powerpoint/2010/main" val="342912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4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5"/>
          <p:cNvSpPr txBox="1">
            <a:spLocks/>
          </p:cNvSpPr>
          <p:nvPr/>
        </p:nvSpPr>
        <p:spPr>
          <a:xfrm>
            <a:off x="1747024" y="239829"/>
            <a:ext cx="8697951" cy="12655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8000" dirty="0">
                <a:solidFill>
                  <a:srgbClr val="5B9BD5">
                    <a:lumMod val="75000"/>
                  </a:srgbClr>
                </a:solidFill>
                <a:latin typeface="Freestyle Script" panose="030804020302050B0404" pitchFamily="66" charset="0"/>
              </a:rPr>
              <a:t>También podemos escribir el avance que tengamos de ayunar en los siguientes aspectos:</a:t>
            </a:r>
            <a:endParaRPr lang="es-MX" sz="3600" dirty="0">
              <a:solidFill>
                <a:srgbClr val="5B9BD5">
                  <a:lumMod val="75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  <a:cs typeface="Arial" pitchFamily="34" charset="0"/>
            </a:endParaRPr>
          </a:p>
        </p:txBody>
      </p:sp>
      <p:graphicFrame>
        <p:nvGraphicFramePr>
          <p:cNvPr id="4" name="3 Marcador de contenido">
            <a:extLst>
              <a:ext uri="{FF2B5EF4-FFF2-40B4-BE49-F238E27FC236}">
                <a16:creationId xmlns="" xmlns:a16="http://schemas.microsoft.com/office/drawing/2014/main" id="{052027E2-DAA7-1A44-9F4F-E826D9BDCF6D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008810" y="1463262"/>
          <a:ext cx="5641217" cy="5151120"/>
        </p:xfrm>
        <a:graphic>
          <a:graphicData uri="http://schemas.openxmlformats.org/drawingml/2006/table">
            <a:tbl>
              <a:tblPr firstRow="1" firstCol="1" bandRow="1"/>
              <a:tblGrid>
                <a:gridCol w="564121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469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342900" lvl="0" indent="-3429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Juzgar a otros; llénate del Cristo que vive en ellos.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342900" lvl="0" indent="-3429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Palabras hirientes; llénate de frases que purifican.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342900" lvl="0" indent="-3429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Descontento; llénate de gratitud.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342900" lvl="0" indent="-3429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Enojos; llénate de paciencia.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342900" lvl="0" indent="-3429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Pesimismo; llénate de optimismo.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342900" lvl="0" indent="-3429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Preocupaciones; llénate de confianza en Dios.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342900" lvl="0" indent="-3429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Quejarte; llénate de apreciar lo que te rodea.</a:t>
                      </a: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2718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5"/>
          <p:cNvSpPr txBox="1">
            <a:spLocks/>
          </p:cNvSpPr>
          <p:nvPr/>
        </p:nvSpPr>
        <p:spPr>
          <a:xfrm>
            <a:off x="1747024" y="239829"/>
            <a:ext cx="8697951" cy="12655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8000" dirty="0">
                <a:solidFill>
                  <a:srgbClr val="5B9BD5">
                    <a:lumMod val="75000"/>
                  </a:srgbClr>
                </a:solidFill>
                <a:latin typeface="Freestyle Script" panose="030804020302050B0404" pitchFamily="66" charset="0"/>
              </a:rPr>
              <a:t>También podemos escribir el avance que tengamos de ayunar en los siguientes aspectos:</a:t>
            </a:r>
            <a:endParaRPr lang="es-MX" sz="3600" dirty="0">
              <a:solidFill>
                <a:srgbClr val="5B9BD5">
                  <a:lumMod val="75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  <a:cs typeface="Arial" pitchFamily="34" charset="0"/>
            </a:endParaRPr>
          </a:p>
        </p:txBody>
      </p:sp>
      <p:graphicFrame>
        <p:nvGraphicFramePr>
          <p:cNvPr id="4" name="3 Marcador de contenido">
            <a:extLst>
              <a:ext uri="{FF2B5EF4-FFF2-40B4-BE49-F238E27FC236}">
                <a16:creationId xmlns="" xmlns:a16="http://schemas.microsoft.com/office/drawing/2014/main" id="{052027E2-DAA7-1A44-9F4F-E826D9BDCF6D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378496" y="1467051"/>
          <a:ext cx="6431330" cy="5151120"/>
        </p:xfrm>
        <a:graphic>
          <a:graphicData uri="http://schemas.openxmlformats.org/drawingml/2006/table">
            <a:tbl>
              <a:tblPr firstRow="1" firstCol="1" bandRow="1"/>
              <a:tblGrid>
                <a:gridCol w="643133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112756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8. Presiones que no cesan; llénate de una oración que no cesa.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9. Amargura; llénate de perdón.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10. Importancia de tu mismo; llénate de compasión por los demás.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11. Ansiedad personal; llénate de esperanza eterna en Cristo crucificado.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12. Desaliento; llénate de esperanza.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13. Pensamientos de debilidad; llénate de las promesas que inspiran.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14. Todo lo que te separe de Jesús; llénate de todo lo que a El te acerque.</a:t>
                      </a: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1020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5"/>
          <p:cNvSpPr txBox="1">
            <a:spLocks/>
          </p:cNvSpPr>
          <p:nvPr/>
        </p:nvSpPr>
        <p:spPr>
          <a:xfrm>
            <a:off x="1747024" y="239829"/>
            <a:ext cx="8697951" cy="12655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5000" dirty="0">
                <a:solidFill>
                  <a:srgbClr val="5B9BD5">
                    <a:lumMod val="75000"/>
                  </a:srgbClr>
                </a:solidFill>
                <a:latin typeface="Freestyle Script" panose="030804020302050B0404" pitchFamily="66" charset="0"/>
              </a:rPr>
              <a:t>Actos sencillos de caridad </a:t>
            </a:r>
            <a:endParaRPr lang="es-MX" sz="5000" dirty="0">
              <a:solidFill>
                <a:srgbClr val="5B9BD5">
                  <a:lumMod val="75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  <a:cs typeface="Arial" pitchFamily="34" charset="0"/>
            </a:endParaRPr>
          </a:p>
        </p:txBody>
      </p:sp>
      <p:graphicFrame>
        <p:nvGraphicFramePr>
          <p:cNvPr id="4" name="3 Marcador de contenido">
            <a:extLst>
              <a:ext uri="{FF2B5EF4-FFF2-40B4-BE49-F238E27FC236}">
                <a16:creationId xmlns="" xmlns:a16="http://schemas.microsoft.com/office/drawing/2014/main" id="{052027E2-DAA7-1A44-9F4F-E826D9BDCF6D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3933746" y="1336739"/>
          <a:ext cx="5050456" cy="5151120"/>
        </p:xfrm>
        <a:graphic>
          <a:graphicData uri="http://schemas.openxmlformats.org/drawingml/2006/table">
            <a:tbl>
              <a:tblPr firstRow="1" firstCol="1" bandRow="1"/>
              <a:tblGrid>
                <a:gridCol w="505045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579521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457200" lvl="0" indent="-4572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Sonreír ¡Un cristiano siempre es alegre!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457200" lvl="0" indent="-4572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Saludar con alegría a esas personas que ves a diario.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457200" lvl="0" indent="-4572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Recordarle a los demás cuánto los amas.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457200" lvl="0" indent="-4572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Escuchar la historia del otro, sin prejuicios, con amor.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457200" lvl="0" indent="-4572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Detenerte para ayudar. Estar atento a quien te necesita.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457200" lvl="0" indent="-4572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Levantarle los ánimos a alguien.</a:t>
                      </a:r>
                      <a:b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6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457200" lvl="0" indent="-457200">
                        <a:buFont typeface="+mj-lt"/>
                        <a:buAutoNum type="arabicPeriod"/>
                      </a:pPr>
                      <a:r>
                        <a:rPr lang="es-MX" sz="26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Celebrar las cualidades o éxitos de otro.</a:t>
                      </a: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3613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5"/>
          <p:cNvSpPr txBox="1">
            <a:spLocks/>
          </p:cNvSpPr>
          <p:nvPr/>
        </p:nvSpPr>
        <p:spPr>
          <a:xfrm>
            <a:off x="1747024" y="239829"/>
            <a:ext cx="8697951" cy="12655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5000" b="1" dirty="0">
                <a:solidFill>
                  <a:srgbClr val="5B9BD5">
                    <a:lumMod val="75000"/>
                  </a:srgbClr>
                </a:solidFill>
                <a:latin typeface="Freestyle Script" panose="030804020302050B0404" pitchFamily="66" charset="0"/>
              </a:rPr>
              <a:t>Actos sencillos de caridad </a:t>
            </a:r>
            <a:endParaRPr lang="es-MX" sz="5000" b="1" dirty="0">
              <a:solidFill>
                <a:srgbClr val="5B9BD5">
                  <a:lumMod val="75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reestyle Script" panose="030804020302050B0404" pitchFamily="66" charset="0"/>
              <a:cs typeface="Arial" pitchFamily="34" charset="0"/>
            </a:endParaRPr>
          </a:p>
        </p:txBody>
      </p:sp>
      <p:graphicFrame>
        <p:nvGraphicFramePr>
          <p:cNvPr id="4" name="3 Marcador de contenido">
            <a:extLst>
              <a:ext uri="{FF2B5EF4-FFF2-40B4-BE49-F238E27FC236}">
                <a16:creationId xmlns="" xmlns:a16="http://schemas.microsoft.com/office/drawing/2014/main" id="{052027E2-DAA7-1A44-9F4F-E826D9BDCF6D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292895" y="1416639"/>
          <a:ext cx="4966515" cy="4754880"/>
        </p:xfrm>
        <a:graphic>
          <a:graphicData uri="http://schemas.openxmlformats.org/drawingml/2006/table">
            <a:tbl>
              <a:tblPr firstRow="1" firstCol="1" bandRow="1"/>
              <a:tblGrid>
                <a:gridCol w="496651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4469478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8. Corregir con amor, no callar por miedo.</a:t>
                      </a:r>
                      <a:b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4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9. Ayudar cuando se necesite para que otro descanse. </a:t>
                      </a:r>
                      <a:b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4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10. Seleccionar lo que no usas y regalarlo a quien lo necesita.</a:t>
                      </a:r>
                      <a:b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4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11. Tener buenos detalles con los que están cerca de ti.</a:t>
                      </a:r>
                      <a:b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4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12. Limpiar lo que uso en casa.</a:t>
                      </a:r>
                      <a:b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4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lvl="0" indent="0">
                        <a:buFont typeface="+mj-lt"/>
                        <a:buNone/>
                      </a:pPr>
                      <a: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13. Ayudar a los demás a superar obstáculos.</a:t>
                      </a:r>
                      <a:b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</a:br>
                      <a:endParaRPr lang="es-MX" sz="24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  <a:p>
                      <a:pPr marL="0" indent="0">
                        <a:buFont typeface="+mj-lt"/>
                        <a:buNone/>
                      </a:pPr>
                      <a:r>
                        <a:rPr lang="es-MX" sz="2400" b="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14. Llamar por teléfono a tus padres.</a:t>
                      </a:r>
                      <a:r>
                        <a:rPr lang="es-MX" sz="2400" b="0" dirty="0">
                          <a:effectLst/>
                          <a:latin typeface="Gill Sans MT Ext Condensed Bold" panose="020B0902020104020203" pitchFamily="34" charset="0"/>
                        </a:rPr>
                        <a:t> </a:t>
                      </a:r>
                      <a:endParaRPr lang="es-MX" sz="2400" b="0" kern="1200" dirty="0">
                        <a:solidFill>
                          <a:schemeClr val="tx1"/>
                        </a:solidFill>
                        <a:effectLst/>
                        <a:latin typeface="Gill Sans MT Ext Condensed Bold" panose="020B0902020104020203" pitchFamily="34" charset="0"/>
                        <a:ea typeface="+mn-ea"/>
                        <a:cs typeface="+mn-cs"/>
                      </a:endParaRP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269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90623915-FDBA-F24A-8AF2-8F964A6BD9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151"/>
            <a:ext cx="12192000" cy="6858000"/>
          </a:xfrm>
          <a:prstGeom prst="rect">
            <a:avLst/>
          </a:prstGeom>
        </p:spPr>
      </p:pic>
      <p:sp>
        <p:nvSpPr>
          <p:cNvPr id="3" name="Título 5"/>
          <p:cNvSpPr txBox="1">
            <a:spLocks/>
          </p:cNvSpPr>
          <p:nvPr/>
        </p:nvSpPr>
        <p:spPr>
          <a:xfrm>
            <a:off x="1651217" y="175063"/>
            <a:ext cx="8889566" cy="11743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5000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cs typeface="Arial" pitchFamily="34" charset="0"/>
              </a:rPr>
              <a:t>Beneficios de llevar un diario espiritual</a:t>
            </a:r>
          </a:p>
        </p:txBody>
      </p:sp>
    </p:spTree>
    <p:extLst>
      <p:ext uri="{BB962C8B-B14F-4D97-AF65-F5344CB8AC3E}">
        <p14:creationId xmlns:p14="http://schemas.microsoft.com/office/powerpoint/2010/main" val="4251650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5"/>
          <p:cNvSpPr txBox="1">
            <a:spLocks/>
          </p:cNvSpPr>
          <p:nvPr/>
        </p:nvSpPr>
        <p:spPr>
          <a:xfrm>
            <a:off x="2094142" y="509986"/>
            <a:ext cx="8003716" cy="80478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8000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cs typeface="Arial" pitchFamily="34" charset="0"/>
              </a:rPr>
              <a:t>Beneficios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="" xmlns:a16="http://schemas.microsoft.com/office/drawing/2014/main" id="{F2EA7E44-D2B9-4A0D-834B-D2E7ED695B4A}"/>
              </a:ext>
            </a:extLst>
          </p:cNvPr>
          <p:cNvSpPr/>
          <p:nvPr/>
        </p:nvSpPr>
        <p:spPr>
          <a:xfrm>
            <a:off x="2152474" y="1574859"/>
            <a:ext cx="2522184" cy="145257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prstClr val="white"/>
              </a:solidFill>
            </a:endParaRPr>
          </a:p>
        </p:txBody>
      </p:sp>
      <p:sp>
        <p:nvSpPr>
          <p:cNvPr id="13" name="Rectángulo: esquinas redondeadas 12">
            <a:extLst>
              <a:ext uri="{FF2B5EF4-FFF2-40B4-BE49-F238E27FC236}">
                <a16:creationId xmlns="" xmlns:a16="http://schemas.microsoft.com/office/drawing/2014/main" id="{5A529F99-E912-4F65-955C-455C0D4EC1B4}"/>
              </a:ext>
            </a:extLst>
          </p:cNvPr>
          <p:cNvSpPr/>
          <p:nvPr/>
        </p:nvSpPr>
        <p:spPr>
          <a:xfrm>
            <a:off x="4884516" y="1569430"/>
            <a:ext cx="2522184" cy="145257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>
                <a:solidFill>
                  <a:srgbClr val="5B9BD5">
                    <a:lumMod val="75000"/>
                  </a:srgbClr>
                </a:solidFill>
                <a:latin typeface="Gill Sans MT Ext Condensed Bold" panose="020B0902020104020203" pitchFamily="34" charset="0"/>
                <a:cs typeface="Arial" pitchFamily="34" charset="0"/>
              </a:rPr>
              <a:t>Hacer balance de nuestras vivencias</a:t>
            </a:r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="" xmlns:a16="http://schemas.microsoft.com/office/drawing/2014/main" id="{8B532967-7895-49F3-A3A4-F86D4D1D60A2}"/>
              </a:ext>
            </a:extLst>
          </p:cNvPr>
          <p:cNvSpPr/>
          <p:nvPr/>
        </p:nvSpPr>
        <p:spPr>
          <a:xfrm>
            <a:off x="7575674" y="1569430"/>
            <a:ext cx="2522184" cy="145257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>
                <a:solidFill>
                  <a:srgbClr val="5B9BD5">
                    <a:lumMod val="75000"/>
                  </a:srgbClr>
                </a:solidFill>
                <a:latin typeface="Gill Sans MT Ext Condensed Bold" panose="020B0902020104020203" pitchFamily="34" charset="0"/>
                <a:cs typeface="Arial" pitchFamily="34" charset="0"/>
              </a:rPr>
              <a:t>Pensar en nuestra relación con Dios</a:t>
            </a:r>
          </a:p>
        </p:txBody>
      </p:sp>
      <p:sp>
        <p:nvSpPr>
          <p:cNvPr id="15" name="Rectángulo: esquinas redondeadas 14">
            <a:extLst>
              <a:ext uri="{FF2B5EF4-FFF2-40B4-BE49-F238E27FC236}">
                <a16:creationId xmlns="" xmlns:a16="http://schemas.microsoft.com/office/drawing/2014/main" id="{43699C73-CBFC-4353-8DCD-D061CDE0441D}"/>
              </a:ext>
            </a:extLst>
          </p:cNvPr>
          <p:cNvSpPr/>
          <p:nvPr/>
        </p:nvSpPr>
        <p:spPr>
          <a:xfrm>
            <a:off x="4884516" y="3150389"/>
            <a:ext cx="2522184" cy="145257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>
                <a:solidFill>
                  <a:srgbClr val="5B9BD5">
                    <a:lumMod val="75000"/>
                  </a:srgbClr>
                </a:solidFill>
                <a:latin typeface="Gill Sans MT Ext Condensed Bold" panose="020B0902020104020203" pitchFamily="34" charset="0"/>
                <a:cs typeface="Arial" pitchFamily="34" charset="0"/>
              </a:rPr>
              <a:t>Recordar lo que Dios nos ha dicho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="" xmlns:a16="http://schemas.microsoft.com/office/drawing/2014/main" id="{315EFFC6-762A-411B-B805-A5FE4BB11480}"/>
              </a:ext>
            </a:extLst>
          </p:cNvPr>
          <p:cNvSpPr/>
          <p:nvPr/>
        </p:nvSpPr>
        <p:spPr>
          <a:xfrm>
            <a:off x="2152474" y="3150389"/>
            <a:ext cx="2522184" cy="145257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>
                <a:solidFill>
                  <a:srgbClr val="5B9BD5">
                    <a:lumMod val="75000"/>
                  </a:srgbClr>
                </a:solidFill>
                <a:latin typeface="Gill Sans MT Ext Condensed Bold" panose="020B0902020104020203" pitchFamily="34" charset="0"/>
                <a:cs typeface="Arial" pitchFamily="34" charset="0"/>
              </a:rPr>
              <a:t>Asimilar cómo obra el Señor en mi vida</a:t>
            </a:r>
          </a:p>
        </p:txBody>
      </p:sp>
      <p:sp>
        <p:nvSpPr>
          <p:cNvPr id="17" name="Rectángulo: esquinas redondeadas 16">
            <a:extLst>
              <a:ext uri="{FF2B5EF4-FFF2-40B4-BE49-F238E27FC236}">
                <a16:creationId xmlns="" xmlns:a16="http://schemas.microsoft.com/office/drawing/2014/main" id="{834AB1AC-27F4-4ECF-BE7D-FACAB8FC1F2D}"/>
              </a:ext>
            </a:extLst>
          </p:cNvPr>
          <p:cNvSpPr/>
          <p:nvPr/>
        </p:nvSpPr>
        <p:spPr>
          <a:xfrm>
            <a:off x="7575674" y="3150389"/>
            <a:ext cx="2522184" cy="145257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>
                <a:solidFill>
                  <a:srgbClr val="5B9BD5">
                    <a:lumMod val="75000"/>
                  </a:srgbClr>
                </a:solidFill>
                <a:latin typeface="Gill Sans MT Ext Condensed Bold" panose="020B0902020104020203" pitchFamily="34" charset="0"/>
                <a:cs typeface="Arial" pitchFamily="34" charset="0"/>
              </a:rPr>
              <a:t>Impulsar progresos de relación con Dios</a:t>
            </a: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="" xmlns:a16="http://schemas.microsoft.com/office/drawing/2014/main" id="{8C4B8ACB-C450-4FEA-B070-1F359DA94A17}"/>
              </a:ext>
            </a:extLst>
          </p:cNvPr>
          <p:cNvSpPr/>
          <p:nvPr/>
        </p:nvSpPr>
        <p:spPr>
          <a:xfrm>
            <a:off x="2152474" y="4725919"/>
            <a:ext cx="2522184" cy="145257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>
                <a:solidFill>
                  <a:srgbClr val="5B9BD5">
                    <a:lumMod val="75000"/>
                  </a:srgbClr>
                </a:solidFill>
                <a:latin typeface="Gill Sans MT Ext Condensed Bold" panose="020B0902020104020203" pitchFamily="34" charset="0"/>
                <a:cs typeface="Arial" pitchFamily="34" charset="0"/>
              </a:rPr>
              <a:t>Avanzar en mi renovación interior</a:t>
            </a:r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="" xmlns:a16="http://schemas.microsoft.com/office/drawing/2014/main" id="{ABF02637-20E0-403A-AA2D-A72BF4581FAF}"/>
              </a:ext>
            </a:extLst>
          </p:cNvPr>
          <p:cNvSpPr/>
          <p:nvPr/>
        </p:nvSpPr>
        <p:spPr>
          <a:xfrm>
            <a:off x="4864073" y="4725919"/>
            <a:ext cx="2522184" cy="145257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>
                <a:solidFill>
                  <a:srgbClr val="5B9BD5">
                    <a:lumMod val="75000"/>
                  </a:srgbClr>
                </a:solidFill>
                <a:latin typeface="Gill Sans MT Ext Condensed Bold" panose="020B0902020104020203" pitchFamily="34" charset="0"/>
                <a:cs typeface="Arial" pitchFamily="34" charset="0"/>
              </a:rPr>
              <a:t>Observar mi patrón de conducta</a:t>
            </a: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="" xmlns:a16="http://schemas.microsoft.com/office/drawing/2014/main" id="{8687C084-E275-4FBF-8D73-24DEF08B108D}"/>
              </a:ext>
            </a:extLst>
          </p:cNvPr>
          <p:cNvSpPr/>
          <p:nvPr/>
        </p:nvSpPr>
        <p:spPr>
          <a:xfrm>
            <a:off x="7575674" y="4725919"/>
            <a:ext cx="2522184" cy="1452572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>
                <a:solidFill>
                  <a:srgbClr val="5B9BD5">
                    <a:lumMod val="75000"/>
                  </a:srgbClr>
                </a:solidFill>
                <a:latin typeface="Gill Sans MT Ext Condensed Bold" panose="020B0902020104020203" pitchFamily="34" charset="0"/>
                <a:cs typeface="Arial" pitchFamily="34" charset="0"/>
              </a:rPr>
              <a:t>Mejorar mi relación con el prójimo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="" xmlns:a16="http://schemas.microsoft.com/office/drawing/2014/main" id="{091200FC-0514-41AE-9F1C-49F165718C39}"/>
              </a:ext>
            </a:extLst>
          </p:cNvPr>
          <p:cNvSpPr/>
          <p:nvPr/>
        </p:nvSpPr>
        <p:spPr>
          <a:xfrm>
            <a:off x="2215006" y="1818662"/>
            <a:ext cx="23971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MX" sz="2800" dirty="0">
                <a:solidFill>
                  <a:srgbClr val="5B9BD5">
                    <a:lumMod val="75000"/>
                  </a:srgbClr>
                </a:solidFill>
                <a:latin typeface="Gill Sans MT Ext Condensed Bold" panose="020B0902020104020203" pitchFamily="34" charset="0"/>
                <a:cs typeface="Arial" pitchFamily="34" charset="0"/>
              </a:rPr>
              <a:t>Entrar en la presencia de Dios</a:t>
            </a:r>
          </a:p>
        </p:txBody>
      </p:sp>
    </p:spTree>
    <p:extLst>
      <p:ext uri="{BB962C8B-B14F-4D97-AF65-F5344CB8AC3E}">
        <p14:creationId xmlns:p14="http://schemas.microsoft.com/office/powerpoint/2010/main" val="304912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5"/>
          <p:cNvSpPr txBox="1">
            <a:spLocks/>
          </p:cNvSpPr>
          <p:nvPr/>
        </p:nvSpPr>
        <p:spPr>
          <a:xfrm>
            <a:off x="1582998" y="490684"/>
            <a:ext cx="7886700" cy="5908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5400" b="1" dirty="0">
                <a:solidFill>
                  <a:sysClr val="windowText" lastClr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cs typeface="Arial" pitchFamily="34" charset="0"/>
              </a:rPr>
              <a:t>Formas de llevar el diario espiritual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="" xmlns:a16="http://schemas.microsoft.com/office/drawing/2014/main" id="{84C928EE-05BE-A74D-8B76-2ECA93FF9FC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3" r="8388"/>
          <a:stretch/>
        </p:blipFill>
        <p:spPr>
          <a:xfrm>
            <a:off x="89208" y="1595538"/>
            <a:ext cx="3649393" cy="44927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Imagen 6">
            <a:extLst>
              <a:ext uri="{FF2B5EF4-FFF2-40B4-BE49-F238E27FC236}">
                <a16:creationId xmlns="" xmlns:a16="http://schemas.microsoft.com/office/drawing/2014/main" id="{0E179542-68B6-6D47-8E56-518D701CF09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9" r="4977"/>
          <a:stretch/>
        </p:blipFill>
        <p:spPr>
          <a:xfrm>
            <a:off x="6924899" y="2281219"/>
            <a:ext cx="5140712" cy="341768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3A86F8DA-13FD-5B48-8AE1-A15D0D0883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928" y="1694984"/>
            <a:ext cx="3139993" cy="4192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89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231819" y="985135"/>
            <a:ext cx="11694017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1.-ACTIVIDAD A DESARROLLAR</a:t>
            </a:r>
          </a:p>
          <a:p>
            <a:pPr marL="685800" marR="0" lvl="0" indent="-68580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47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Diocesana y de Sector deben motivar a los Sacerdotes, Seminaristas, Diáconos y Religiosos (a) para que apoyen en la reunión del equipo zonal en </a:t>
            </a:r>
            <a:r>
              <a:rPr lang="es-MX" sz="47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l</a:t>
            </a:r>
            <a:r>
              <a:rPr lang="es-MX" sz="47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os Sectores. </a:t>
            </a:r>
          </a:p>
        </p:txBody>
      </p:sp>
      <p:sp>
        <p:nvSpPr>
          <p:cNvPr id="3" name="2 Rectángulo"/>
          <p:cNvSpPr/>
          <p:nvPr/>
        </p:nvSpPr>
        <p:spPr>
          <a:xfrm>
            <a:off x="-48249" y="121682"/>
            <a:ext cx="122794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actividades para apoyar que el equipo zonal cuente con Asistente Eclesial</a:t>
            </a:r>
            <a:endParaRPr lang="es-E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68014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5"/>
          <p:cNvSpPr txBox="1">
            <a:spLocks/>
          </p:cNvSpPr>
          <p:nvPr/>
        </p:nvSpPr>
        <p:spPr>
          <a:xfrm>
            <a:off x="1710320" y="443059"/>
            <a:ext cx="7886700" cy="59083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6000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cs typeface="Arial" pitchFamily="34" charset="0"/>
              </a:rPr>
              <a:t>El compromiso es escribir diariamente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A6650827-0434-D44E-81C7-FC49E6791B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3" r="23452"/>
          <a:stretch/>
        </p:blipFill>
        <p:spPr>
          <a:xfrm>
            <a:off x="1237786" y="1315843"/>
            <a:ext cx="4415884" cy="472811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9" name="Imagen 8">
            <a:extLst>
              <a:ext uri="{FF2B5EF4-FFF2-40B4-BE49-F238E27FC236}">
                <a16:creationId xmlns="" xmlns:a16="http://schemas.microsoft.com/office/drawing/2014/main" id="{94ABD51E-0935-3846-8875-850101AB26F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19" r="12744"/>
          <a:stretch/>
        </p:blipFill>
        <p:spPr>
          <a:xfrm>
            <a:off x="6096000" y="2100145"/>
            <a:ext cx="4598020" cy="3505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609988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5"/>
          <p:cNvSpPr txBox="1">
            <a:spLocks/>
          </p:cNvSpPr>
          <p:nvPr/>
        </p:nvSpPr>
        <p:spPr>
          <a:xfrm>
            <a:off x="2152650" y="381027"/>
            <a:ext cx="7886700" cy="8809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MX" sz="6000" dirty="0">
                <a:solidFill>
                  <a:srgbClr val="5B9BD5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reestyle Script" panose="030804020302050B0404" pitchFamily="66" charset="0"/>
                <a:cs typeface="Arial" pitchFamily="34" charset="0"/>
              </a:rPr>
              <a:t>¿Cuándo debo escribir?</a:t>
            </a:r>
          </a:p>
        </p:txBody>
      </p:sp>
      <p:graphicFrame>
        <p:nvGraphicFramePr>
          <p:cNvPr id="4" name="3 Marcador de contenido">
            <a:extLst>
              <a:ext uri="{FF2B5EF4-FFF2-40B4-BE49-F238E27FC236}">
                <a16:creationId xmlns="" xmlns:a16="http://schemas.microsoft.com/office/drawing/2014/main" id="{B7854A77-8FF5-144D-A1B0-22A23AE7C392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994308" y="4241187"/>
          <a:ext cx="7384687" cy="1310640"/>
        </p:xfrm>
        <a:graphic>
          <a:graphicData uri="http://schemas.openxmlformats.org/drawingml/2006/table">
            <a:tbl>
              <a:tblPr firstRow="1" firstCol="1" bandRow="1"/>
              <a:tblGrid>
                <a:gridCol w="738468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64197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285750" indent="-285750" algn="ctr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s-MX" sz="1400" b="1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s-MX" sz="36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No importa si es por la mañana, a medio día o antes de acostarse.</a:t>
                      </a: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3 Marcador de contenido">
            <a:extLst>
              <a:ext uri="{FF2B5EF4-FFF2-40B4-BE49-F238E27FC236}">
                <a16:creationId xmlns="" xmlns:a16="http://schemas.microsoft.com/office/drawing/2014/main" id="{132747F1-D019-DF4C-92EC-B35A12A7F34C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934835" y="2754356"/>
          <a:ext cx="7384687" cy="762000"/>
        </p:xfrm>
        <a:graphic>
          <a:graphicData uri="http://schemas.openxmlformats.org/drawingml/2006/table">
            <a:tbl>
              <a:tblPr firstRow="1" firstCol="1" bandRow="1"/>
              <a:tblGrid>
                <a:gridCol w="738468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64197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285750" indent="-285750" algn="ctr"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endParaRPr lang="es-MX" sz="1400" b="1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s-MX" sz="36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Lugar tranquilo y sin distracciones.</a:t>
                      </a: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9" name="3 Marcador de contenido">
            <a:extLst>
              <a:ext uri="{FF2B5EF4-FFF2-40B4-BE49-F238E27FC236}">
                <a16:creationId xmlns="" xmlns:a16="http://schemas.microsoft.com/office/drawing/2014/main" id="{3DCB812F-4F09-D344-8092-1493A1C1A99C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2975725" y="1546316"/>
          <a:ext cx="7384687" cy="762000"/>
        </p:xfrm>
        <a:graphic>
          <a:graphicData uri="http://schemas.openxmlformats.org/drawingml/2006/table">
            <a:tbl>
              <a:tblPr firstRow="1" firstCol="1" bandRow="1"/>
              <a:tblGrid>
                <a:gridCol w="7384687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</a:tblGrid>
              <a:tr h="641975">
                <a:tc>
                  <a:txBody>
                    <a:bodyPr/>
                    <a:lstStyle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spcAft>
                          <a:spcPts val="0"/>
                        </a:spcAft>
                      </a:pPr>
                      <a:endParaRPr lang="es-MX" sz="1400" b="1" dirty="0">
                        <a:effectLst/>
                        <a:latin typeface="Arial" pitchFamily="34" charset="0"/>
                        <a:cs typeface="Arial" pitchFamily="34" charset="0"/>
                      </a:endParaRPr>
                    </a:p>
                    <a:p>
                      <a:pPr marL="571500" indent="-571500">
                        <a:buFont typeface="Arial" panose="020B0604020202020204" pitchFamily="34" charset="0"/>
                        <a:buChar char="•"/>
                      </a:pPr>
                      <a:r>
                        <a:rPr lang="es-MX" sz="3600" kern="1200" dirty="0">
                          <a:solidFill>
                            <a:schemeClr val="tx1"/>
                          </a:solidFill>
                          <a:effectLst/>
                          <a:latin typeface="Gill Sans MT Ext Condensed Bold" panose="020B0902020104020203" pitchFamily="34" charset="0"/>
                          <a:ea typeface="+mn-ea"/>
                          <a:cs typeface="+mn-cs"/>
                        </a:rPr>
                        <a:t>Apartar un horario especifico todos los días.</a:t>
                      </a:r>
                    </a:p>
                  </a:txBody>
                  <a:tcPr marL="58640" marR="5864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4677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 bright="70000" contrast="-7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="" xmlns:a16="http://schemas.microsoft.com/office/drawing/2014/main" id="{A4B11E8B-B5BC-1D42-8C9E-C1BA010878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87" r="4509" b="23415"/>
          <a:stretch/>
        </p:blipFill>
        <p:spPr>
          <a:xfrm>
            <a:off x="1228497" y="791742"/>
            <a:ext cx="8974869" cy="527239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16946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283335" y="1255594"/>
            <a:ext cx="11706896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1 Título"/>
          <p:cNvSpPr txBox="1">
            <a:spLocks/>
          </p:cNvSpPr>
          <p:nvPr/>
        </p:nvSpPr>
        <p:spPr>
          <a:xfrm>
            <a:off x="128791" y="1304163"/>
            <a:ext cx="11990230" cy="373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FECHA COMPROMISO: </a:t>
            </a: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De octubre del 2019.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2 Rectángulo"/>
          <p:cNvSpPr/>
          <p:nvPr/>
        </p:nvSpPr>
        <p:spPr>
          <a:xfrm>
            <a:off x="276547" y="173198"/>
            <a:ext cx="1162991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Fortalecer  y profundizar en la vida espiritual de los servidores  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2645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E16121A-B549-47AF-AE27-363707B55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4" y="0"/>
            <a:ext cx="12192000" cy="6858000"/>
          </a:xfrm>
          <a:prstGeom prst="rect">
            <a:avLst/>
          </a:prstGeom>
        </p:spPr>
      </p:pic>
      <p:pic>
        <p:nvPicPr>
          <p:cNvPr id="13" name="Picture 12" descr="LOGO EQUIPO ENTRANTE  2019.png">
            <a:extLst>
              <a:ext uri="{FF2B5EF4-FFF2-40B4-BE49-F238E27FC236}">
                <a16:creationId xmlns:a16="http://schemas.microsoft.com/office/drawing/2014/main" xmlns="" id="{36FB24F3-A80C-46E3-805C-FE8EA256B9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9607567" y="1876245"/>
            <a:ext cx="2584433" cy="2666382"/>
          </a:xfrm>
          <a:prstGeom prst="rect">
            <a:avLst/>
          </a:prstGeom>
        </p:spPr>
      </p:pic>
      <p:pic>
        <p:nvPicPr>
          <p:cNvPr id="14" name="Picture 13" descr="1logomfc.png">
            <a:extLst>
              <a:ext uri="{FF2B5EF4-FFF2-40B4-BE49-F238E27FC236}">
                <a16:creationId xmlns:a16="http://schemas.microsoft.com/office/drawing/2014/main" xmlns="" id="{0201F5CF-5630-47D8-9D17-57E7CE7545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5" y="1762787"/>
            <a:ext cx="1903922" cy="33324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D216FE0-38E1-4593-B005-7983EC84EA70}"/>
              </a:ext>
            </a:extLst>
          </p:cNvPr>
          <p:cNvSpPr txBox="1"/>
          <p:nvPr/>
        </p:nvSpPr>
        <p:spPr>
          <a:xfrm>
            <a:off x="874427" y="6418872"/>
            <a:ext cx="1037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</a:t>
            </a:r>
            <a:r>
              <a:rPr lang="es-ES_tradnl" i="1" spc="300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Dios</a:t>
            </a:r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, testimonio vivo de santidad"</a:t>
            </a:r>
            <a:endParaRPr lang="en-US" i="1" spc="3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AED8FB6-5445-4986-9557-CC327502AA90}"/>
              </a:ext>
            </a:extLst>
          </p:cNvPr>
          <p:cNvSpPr txBox="1"/>
          <p:nvPr/>
        </p:nvSpPr>
        <p:spPr>
          <a:xfrm>
            <a:off x="8270543" y="116876"/>
            <a:ext cx="3699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prstClr val="white"/>
                </a:solidFill>
                <a:latin typeface="Century Gothic"/>
                <a:cs typeface="Century Gothic"/>
              </a:rPr>
              <a:t>Equipo Coordinador </a:t>
            </a:r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Nacional</a:t>
            </a:r>
          </a:p>
          <a:p>
            <a:pPr algn="r"/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47EE3DF-8D25-42E5-89C7-2483BDB144FA}"/>
              </a:ext>
            </a:extLst>
          </p:cNvPr>
          <p:cNvSpPr txBox="1"/>
          <p:nvPr/>
        </p:nvSpPr>
        <p:spPr>
          <a:xfrm>
            <a:off x="116426" y="320884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prstClr val="white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2768958" y="2163652"/>
            <a:ext cx="6810475" cy="2187702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endParaRPr lang="es-MX" sz="4400" b="1" dirty="0" smtClean="0">
              <a:ln w="1905"/>
              <a:solidFill>
                <a:srgbClr val="FF0000"/>
              </a:solidFill>
              <a:effectLst>
                <a:innerShdw blurRad="38100" dist="38100" dir="18900000">
                  <a:srgbClr val="637052"/>
                </a:innerShdw>
              </a:effectLst>
              <a:latin typeface="Arial Black" panose="020B0A04020102020204" pitchFamily="34" charset="0"/>
            </a:endParaRPr>
          </a:p>
          <a:p>
            <a:pPr algn="ctr">
              <a:defRPr/>
            </a:pPr>
            <a:r>
              <a:rPr lang="es-MX" sz="44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Arial Black" panose="020B0A04020102020204" pitchFamily="34" charset="0"/>
              </a:rPr>
              <a:t>PROYECTO </a:t>
            </a:r>
            <a:endParaRPr lang="es-MX" sz="4400" b="1" dirty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Arial Black" panose="020B0A04020102020204" pitchFamily="34" charset="0"/>
            </a:endParaRPr>
          </a:p>
          <a:p>
            <a:pPr algn="ctr">
              <a:defRPr/>
            </a:pPr>
            <a:r>
              <a:rPr lang="es-MX" sz="44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Arial Black" panose="020B0A04020102020204" pitchFamily="34" charset="0"/>
              </a:rPr>
              <a:t>ORACION</a:t>
            </a:r>
          </a:p>
          <a:p>
            <a:pPr algn="ctr">
              <a:defRPr/>
            </a:pPr>
            <a:r>
              <a:rPr lang="es-MX" sz="44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Arial Black" panose="020B0A04020102020204" pitchFamily="34" charset="0"/>
              </a:rPr>
              <a:t>CONSTANTE</a:t>
            </a:r>
          </a:p>
          <a:p>
            <a:pPr algn="ctr">
              <a:defRPr/>
            </a:pPr>
            <a:endParaRPr lang="es-MX" sz="3600" b="1" dirty="0" smtClean="0">
              <a:ln w="1905"/>
              <a:solidFill>
                <a:srgbClr val="FF0000"/>
              </a:solidFill>
              <a:effectLst>
                <a:innerShdw blurRad="38100" dist="38100" dir="18900000">
                  <a:srgbClr val="637052"/>
                </a:innerShdw>
              </a:effectLst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5627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4" name="1 Rectángulo"/>
          <p:cNvSpPr/>
          <p:nvPr/>
        </p:nvSpPr>
        <p:spPr>
          <a:xfrm>
            <a:off x="191343" y="1157702"/>
            <a:ext cx="85430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ct val="5000"/>
              </a:spcAft>
            </a:pPr>
            <a:r>
              <a:rPr lang="es-MX" altLang="es-MX" sz="3200" b="1" i="1" dirty="0" smtClean="0">
                <a:solidFill>
                  <a:srgbClr val="C00000"/>
                </a:solidFill>
                <a:latin typeface="Arial Black" panose="020B0A04020102020204" pitchFamily="34" charset="0"/>
                <a:cs typeface="Times New Roman" pitchFamily="18" charset="0"/>
              </a:rPr>
              <a:t>OBJETIVO :</a:t>
            </a:r>
            <a:endParaRPr lang="es-ES" altLang="es-MX" sz="3200" b="1" i="1" dirty="0">
              <a:solidFill>
                <a:srgbClr val="C00000"/>
              </a:solidFill>
              <a:latin typeface="Arial Black" panose="020B0A04020102020204" pitchFamily="34" charset="0"/>
              <a:cs typeface="Times New Roman" pitchFamily="18" charset="0"/>
            </a:endParaRPr>
          </a:p>
        </p:txBody>
      </p:sp>
      <p:sp>
        <p:nvSpPr>
          <p:cNvPr id="5" name="3 Rectángulo"/>
          <p:cNvSpPr/>
          <p:nvPr/>
        </p:nvSpPr>
        <p:spPr>
          <a:xfrm>
            <a:off x="1487488" y="2186995"/>
            <a:ext cx="6096000" cy="245605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20000"/>
              </a:lnSpc>
              <a:spcAft>
                <a:spcPct val="5000"/>
              </a:spcAft>
            </a:pPr>
            <a:r>
              <a:rPr lang="es-MX" altLang="es-MX" sz="3200" b="1" dirty="0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Lograr que nos convirtamos en un Equipo de Oración Constante, todo el MFC Nacional.</a:t>
            </a:r>
            <a:endParaRPr lang="es-ES" altLang="es-MX" sz="3200" b="1" dirty="0">
              <a:solidFill>
                <a:srgbClr val="002060"/>
              </a:solidFill>
              <a:latin typeface="Century Gothic" pitchFamily="34" charset="0"/>
            </a:endParaRPr>
          </a:p>
        </p:txBody>
      </p:sp>
      <p:pic>
        <p:nvPicPr>
          <p:cNvPr id="6" name="Marcador de contenido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4425" y="1189038"/>
            <a:ext cx="2801938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97020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4" name="1 Rectángulo"/>
          <p:cNvSpPr/>
          <p:nvPr/>
        </p:nvSpPr>
        <p:spPr>
          <a:xfrm>
            <a:off x="191343" y="1157702"/>
            <a:ext cx="854308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ct val="5000"/>
              </a:spcAft>
            </a:pPr>
            <a:r>
              <a:rPr lang="es-MX" altLang="es-MX" sz="3200" b="1" i="1" dirty="0" smtClean="0">
                <a:solidFill>
                  <a:srgbClr val="C00000"/>
                </a:solidFill>
                <a:latin typeface="Arial Black" panose="020B0A04020102020204" pitchFamily="34" charset="0"/>
                <a:cs typeface="Times New Roman" pitchFamily="18" charset="0"/>
              </a:rPr>
              <a:t>JUSTIFICACION:</a:t>
            </a:r>
            <a:endParaRPr lang="es-ES" altLang="es-MX" sz="3200" b="1" i="1" dirty="0">
              <a:solidFill>
                <a:srgbClr val="C00000"/>
              </a:solidFill>
              <a:latin typeface="Arial Black" panose="020B0A04020102020204" pitchFamily="34" charset="0"/>
              <a:cs typeface="Times New Roman" pitchFamily="18" charset="0"/>
            </a:endParaRPr>
          </a:p>
        </p:txBody>
      </p:sp>
      <p:sp>
        <p:nvSpPr>
          <p:cNvPr id="5" name="3 Rectángulo"/>
          <p:cNvSpPr/>
          <p:nvPr/>
        </p:nvSpPr>
        <p:spPr>
          <a:xfrm>
            <a:off x="1487488" y="2186995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spcAft>
                <a:spcPct val="5000"/>
              </a:spcAft>
            </a:pPr>
            <a:r>
              <a:rPr lang="es-MX" altLang="es-MX" sz="3200" b="1" dirty="0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Aprovechar el poder de la Oración y la Dimensión del MFC, para poner en manos de Dios necesidades propias de la Sociedad.</a:t>
            </a:r>
            <a:endParaRPr lang="es-ES" altLang="es-MX" sz="3200" b="1" dirty="0">
              <a:solidFill>
                <a:srgbClr val="002060"/>
              </a:solidFill>
              <a:latin typeface="Century Gothic" pitchFamily="34" charset="0"/>
            </a:endParaRPr>
          </a:p>
        </p:txBody>
      </p:sp>
      <p:pic>
        <p:nvPicPr>
          <p:cNvPr id="6" name="Marcador de contenido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4425" y="1189038"/>
            <a:ext cx="2801938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466972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4" name="1 Rectángulo"/>
          <p:cNvSpPr/>
          <p:nvPr/>
        </p:nvSpPr>
        <p:spPr>
          <a:xfrm>
            <a:off x="191343" y="1157702"/>
            <a:ext cx="11618584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ct val="5000"/>
              </a:spcAft>
            </a:pPr>
            <a:r>
              <a:rPr lang="es-MX" altLang="es-MX" sz="4400" b="1" i="1" dirty="0" smtClean="0">
                <a:solidFill>
                  <a:srgbClr val="C00000"/>
                </a:solidFill>
                <a:latin typeface="Arial Black" panose="020B0A04020102020204" pitchFamily="34" charset="0"/>
                <a:cs typeface="Times New Roman" pitchFamily="18" charset="0"/>
              </a:rPr>
              <a:t>PROCESO:</a:t>
            </a:r>
            <a:endParaRPr lang="es-ES" altLang="es-MX" sz="4400" b="1" i="1" dirty="0">
              <a:solidFill>
                <a:srgbClr val="C00000"/>
              </a:solidFill>
              <a:latin typeface="Arial Black" panose="020B0A04020102020204" pitchFamily="34" charset="0"/>
              <a:cs typeface="Times New Roman" pitchFamily="18" charset="0"/>
            </a:endParaRPr>
          </a:p>
        </p:txBody>
      </p:sp>
      <p:sp>
        <p:nvSpPr>
          <p:cNvPr id="5" name="3 Rectángulo"/>
          <p:cNvSpPr/>
          <p:nvPr/>
        </p:nvSpPr>
        <p:spPr>
          <a:xfrm>
            <a:off x="1487487" y="2347415"/>
            <a:ext cx="9758267" cy="321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ct val="5000"/>
              </a:spcAft>
            </a:pPr>
            <a:r>
              <a:rPr lang="es-MX" altLang="es-MX" sz="2800" b="1" dirty="0" smtClean="0">
                <a:solidFill>
                  <a:srgbClr val="C00000"/>
                </a:solidFill>
                <a:latin typeface="Century Gothic" pitchFamily="34" charset="0"/>
                <a:cs typeface="Times New Roman" pitchFamily="18" charset="0"/>
              </a:rPr>
              <a:t>1.-</a:t>
            </a:r>
            <a:r>
              <a:rPr lang="es-MX" altLang="es-MX" sz="2800" b="1" dirty="0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Área V Nacional elaborará un cuadro de distribución de horas de Oración, que empiece de las 6:00am. A las 6.00pm., asignando nombre del Matrimonio por hora del ECN Sede, incluyendo Jóvenes y </a:t>
            </a:r>
            <a:r>
              <a:rPr lang="es-MX" altLang="es-MX" sz="2800" b="1" dirty="0" err="1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MaRe</a:t>
            </a:r>
            <a:r>
              <a:rPr lang="es-MX" altLang="es-MX" sz="2800" b="1" dirty="0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.</a:t>
            </a:r>
          </a:p>
          <a:p>
            <a:pPr algn="just">
              <a:lnSpc>
                <a:spcPct val="120000"/>
              </a:lnSpc>
              <a:spcAft>
                <a:spcPct val="5000"/>
              </a:spcAft>
            </a:pPr>
            <a:endParaRPr lang="es-MX" altLang="es-MX" sz="2800" b="1" dirty="0">
              <a:solidFill>
                <a:prstClr val="black"/>
              </a:solidFill>
              <a:latin typeface="Century Gothic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29673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5" name="3 Rectángulo"/>
          <p:cNvSpPr/>
          <p:nvPr/>
        </p:nvSpPr>
        <p:spPr>
          <a:xfrm>
            <a:off x="463639" y="2043513"/>
            <a:ext cx="11328027" cy="27207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ct val="5000"/>
              </a:spcAft>
            </a:pPr>
            <a:r>
              <a:rPr lang="es-MX" altLang="es-MX" sz="2800" b="1" dirty="0" smtClean="0">
                <a:solidFill>
                  <a:srgbClr val="C00000"/>
                </a:solidFill>
                <a:latin typeface="Century Gothic" pitchFamily="34" charset="0"/>
                <a:cs typeface="Times New Roman" pitchFamily="18" charset="0"/>
              </a:rPr>
              <a:t>2.- </a:t>
            </a:r>
            <a:r>
              <a:rPr lang="es-MX" altLang="es-MX" sz="2800" b="1" dirty="0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Los PN le harán un cuadro de Distribución por horas a los SNR.     </a:t>
            </a:r>
          </a:p>
          <a:p>
            <a:pPr algn="just">
              <a:lnSpc>
                <a:spcPct val="120000"/>
              </a:lnSpc>
              <a:spcAft>
                <a:spcPct val="5000"/>
              </a:spcAft>
            </a:pPr>
            <a:endParaRPr lang="es-MX" altLang="es-MX" sz="2800" b="1" dirty="0">
              <a:solidFill>
                <a:prstClr val="black"/>
              </a:solidFill>
              <a:latin typeface="Century Gothic" pitchFamily="34" charset="0"/>
              <a:cs typeface="Times New Roman" pitchFamily="18" charset="0"/>
            </a:endParaRPr>
          </a:p>
          <a:p>
            <a:pPr algn="just">
              <a:lnSpc>
                <a:spcPct val="120000"/>
              </a:lnSpc>
              <a:spcAft>
                <a:spcPct val="5000"/>
              </a:spcAft>
            </a:pPr>
            <a:r>
              <a:rPr lang="es-ES" altLang="es-MX" sz="2800" b="1" dirty="0" smtClean="0">
                <a:solidFill>
                  <a:srgbClr val="C00000"/>
                </a:solidFill>
                <a:latin typeface="Century Gothic" pitchFamily="34" charset="0"/>
              </a:rPr>
              <a:t>3.- </a:t>
            </a:r>
            <a:r>
              <a:rPr lang="es-ES" altLang="es-MX" sz="2800" b="1" dirty="0" smtClean="0">
                <a:solidFill>
                  <a:srgbClr val="002060"/>
                </a:solidFill>
                <a:latin typeface="Century Gothic" pitchFamily="34" charset="0"/>
              </a:rPr>
              <a:t>Los SNR harán un cuadro de distribución por horas, a los PD de su Región.    </a:t>
            </a:r>
            <a:endParaRPr lang="es-ES" altLang="es-MX" sz="2800" b="1" dirty="0">
              <a:solidFill>
                <a:srgbClr val="002060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00670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5" name="3 Rectángulo"/>
          <p:cNvSpPr/>
          <p:nvPr/>
        </p:nvSpPr>
        <p:spPr>
          <a:xfrm>
            <a:off x="309093" y="2210937"/>
            <a:ext cx="11482573" cy="269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ct val="5000"/>
              </a:spcAft>
            </a:pPr>
            <a:r>
              <a:rPr lang="es-MX" altLang="es-MX" sz="2800" b="1" dirty="0" smtClean="0">
                <a:solidFill>
                  <a:srgbClr val="C00000"/>
                </a:solidFill>
                <a:latin typeface="Century Gothic" pitchFamily="34" charset="0"/>
                <a:cs typeface="Times New Roman" pitchFamily="18" charset="0"/>
              </a:rPr>
              <a:t>4.- </a:t>
            </a:r>
            <a:r>
              <a:rPr lang="es-MX" altLang="es-MX" sz="2800" b="1" dirty="0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Los PD junto con el Área V Diocesana, elaborarán un cuadro de distribución por horas que empiece de las 6am a las 6pm. Para asignar matrimonios de su Equipo Diocesano cubriendo las 12 horas, incluyendo a ECDJ y </a:t>
            </a:r>
            <a:r>
              <a:rPr lang="es-MX" altLang="es-MX" sz="2800" b="1" dirty="0" err="1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MaRe</a:t>
            </a:r>
            <a:r>
              <a:rPr lang="es-MX" altLang="es-MX" sz="2800" b="1" dirty="0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.</a:t>
            </a:r>
          </a:p>
          <a:p>
            <a:pPr algn="just">
              <a:lnSpc>
                <a:spcPct val="120000"/>
              </a:lnSpc>
              <a:spcAft>
                <a:spcPct val="5000"/>
              </a:spcAft>
            </a:pPr>
            <a:endParaRPr lang="es-MX" altLang="es-MX" sz="2800" b="1" dirty="0">
              <a:solidFill>
                <a:prstClr val="black"/>
              </a:solidFill>
              <a:latin typeface="Century Gothic" pitchFamily="34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408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7302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54546" y="1397000"/>
            <a:ext cx="11912958" cy="4785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OBJETIVO:</a:t>
            </a:r>
          </a:p>
          <a:p>
            <a:pPr lvl="0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Lograr la participación activa de los Asistentes Eclesiales en los equipos zonales.</a:t>
            </a:r>
          </a:p>
          <a:p>
            <a:pPr lvl="0"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JUSTIFICACION:</a:t>
            </a: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Para que los promotores de equipos básicos logren la correcta aplicación de la metodología obteniendo mejores resultados en el proceso de conversión.</a:t>
            </a:r>
          </a:p>
          <a:p>
            <a:pPr marL="571500" marR="0" lvl="0" indent="-57150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71500" marR="0" lvl="0" indent="-57150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10" name="2 Rectángulo"/>
          <p:cNvSpPr/>
          <p:nvPr/>
        </p:nvSpPr>
        <p:spPr>
          <a:xfrm>
            <a:off x="-48249" y="173198"/>
            <a:ext cx="122794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actividades  para apoyar que el equipo zonal cuente con Asistente Eclesial</a:t>
            </a:r>
            <a:endParaRPr lang="es-E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79306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5" name="3 Rectángulo"/>
          <p:cNvSpPr/>
          <p:nvPr/>
        </p:nvSpPr>
        <p:spPr>
          <a:xfrm>
            <a:off x="328955" y="1811692"/>
            <a:ext cx="11534089" cy="4293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ct val="5000"/>
              </a:spcAft>
            </a:pPr>
            <a:r>
              <a:rPr lang="es-MX" altLang="es-MX" sz="2800" b="1" dirty="0" smtClean="0">
                <a:solidFill>
                  <a:srgbClr val="C00000"/>
                </a:solidFill>
                <a:latin typeface="Century Gothic" pitchFamily="34" charset="0"/>
                <a:cs typeface="Times New Roman" pitchFamily="18" charset="0"/>
              </a:rPr>
              <a:t>5.- </a:t>
            </a:r>
            <a:r>
              <a:rPr lang="es-MX" altLang="es-MX" sz="2800" b="1" dirty="0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Los PD junto con el Área V Diocesana, convocarán a los Secretarios de Sector junto con sus Áreas V de Sector, para que elaboren el cuadro de distribución de las 12 </a:t>
            </a:r>
            <a:r>
              <a:rPr lang="es-MX" altLang="es-MX" sz="2800" b="1" dirty="0" err="1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hrs</a:t>
            </a:r>
            <a:r>
              <a:rPr lang="es-MX" altLang="es-MX" sz="2800" b="1" dirty="0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. Con los matrimonios de su Equipo incluyendo jóvenes, </a:t>
            </a:r>
            <a:r>
              <a:rPr lang="es-MX" altLang="es-MX" sz="2800" b="1" dirty="0" err="1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MaRes</a:t>
            </a:r>
            <a:r>
              <a:rPr lang="es-MX" altLang="es-MX" sz="2800" b="1" dirty="0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, Zonales y Promotores, para que cubran cada uno una hora de Oración.</a:t>
            </a:r>
          </a:p>
          <a:p>
            <a:pPr algn="just">
              <a:lnSpc>
                <a:spcPct val="120000"/>
              </a:lnSpc>
              <a:spcAft>
                <a:spcPct val="5000"/>
              </a:spcAft>
            </a:pPr>
            <a:endParaRPr lang="es-MX" altLang="es-MX" sz="2800" b="1" dirty="0" smtClean="0">
              <a:solidFill>
                <a:prstClr val="black"/>
              </a:solidFill>
              <a:latin typeface="Century Gothic" pitchFamily="34" charset="0"/>
              <a:cs typeface="Times New Roman" pitchFamily="18" charset="0"/>
            </a:endParaRPr>
          </a:p>
          <a:p>
            <a:pPr algn="just">
              <a:lnSpc>
                <a:spcPct val="120000"/>
              </a:lnSpc>
              <a:spcAft>
                <a:spcPct val="5000"/>
              </a:spcAft>
            </a:pPr>
            <a:endParaRPr lang="es-MX" altLang="es-MX" sz="2800" b="1" dirty="0">
              <a:solidFill>
                <a:prstClr val="black"/>
              </a:solidFill>
              <a:latin typeface="Century Gothic" pitchFamily="34" charset="0"/>
              <a:cs typeface="Times New Roman" pitchFamily="18" charset="0"/>
            </a:endParaRPr>
          </a:p>
          <a:p>
            <a:pPr algn="just">
              <a:lnSpc>
                <a:spcPct val="120000"/>
              </a:lnSpc>
              <a:spcAft>
                <a:spcPct val="5000"/>
              </a:spcAft>
            </a:pPr>
            <a:endParaRPr lang="es-ES" altLang="es-MX" sz="2800" b="1" dirty="0">
              <a:solidFill>
                <a:prstClr val="black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79597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4" name="1 Rectángulo"/>
          <p:cNvSpPr/>
          <p:nvPr/>
        </p:nvSpPr>
        <p:spPr>
          <a:xfrm>
            <a:off x="191342" y="1376643"/>
            <a:ext cx="116003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ct val="5000"/>
              </a:spcAft>
            </a:pPr>
            <a:r>
              <a:rPr lang="es-MX" altLang="es-MX" sz="3600" b="1" i="1" dirty="0" smtClean="0">
                <a:solidFill>
                  <a:srgbClr val="C00000"/>
                </a:solidFill>
                <a:latin typeface="Arial Black" panose="020B0A04020102020204" pitchFamily="34" charset="0"/>
                <a:cs typeface="Times New Roman" pitchFamily="18" charset="0"/>
              </a:rPr>
              <a:t>CONCLUSION:</a:t>
            </a:r>
            <a:endParaRPr lang="es-ES" altLang="es-MX" sz="3600" b="1" i="1" dirty="0">
              <a:solidFill>
                <a:srgbClr val="C00000"/>
              </a:solidFill>
              <a:latin typeface="Arial Black" panose="020B0A04020102020204" pitchFamily="34" charset="0"/>
              <a:cs typeface="Times New Roman" pitchFamily="18" charset="0"/>
            </a:endParaRPr>
          </a:p>
        </p:txBody>
      </p:sp>
      <p:sp>
        <p:nvSpPr>
          <p:cNvPr id="5" name="3 Rectángulo"/>
          <p:cNvSpPr/>
          <p:nvPr/>
        </p:nvSpPr>
        <p:spPr>
          <a:xfrm>
            <a:off x="476517" y="2607236"/>
            <a:ext cx="11315148" cy="16435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ct val="5000"/>
              </a:spcAft>
            </a:pPr>
            <a:r>
              <a:rPr lang="es-MX" altLang="es-MX" sz="2800" b="1" dirty="0" smtClean="0">
                <a:solidFill>
                  <a:prstClr val="black"/>
                </a:solidFill>
                <a:latin typeface="Century Gothic" pitchFamily="34" charset="0"/>
                <a:cs typeface="Times New Roman" pitchFamily="18" charset="0"/>
              </a:rPr>
              <a:t>De esta manera cada hora del periodo propuesta estará cubierto por varios matrimonios, jóvenes y </a:t>
            </a:r>
            <a:r>
              <a:rPr lang="es-MX" altLang="es-MX" sz="2800" b="1" dirty="0" err="1" smtClean="0">
                <a:solidFill>
                  <a:prstClr val="black"/>
                </a:solidFill>
                <a:latin typeface="Century Gothic" pitchFamily="34" charset="0"/>
                <a:cs typeface="Times New Roman" pitchFamily="18" charset="0"/>
              </a:rPr>
              <a:t>MaRes</a:t>
            </a:r>
            <a:r>
              <a:rPr lang="es-MX" altLang="es-MX" sz="2800" b="1" dirty="0" smtClean="0">
                <a:solidFill>
                  <a:prstClr val="black"/>
                </a:solidFill>
                <a:latin typeface="Century Gothic" pitchFamily="34" charset="0"/>
                <a:cs typeface="Times New Roman" pitchFamily="18" charset="0"/>
              </a:rPr>
              <a:t>, de tal manera que la Oración no se detenga.</a:t>
            </a:r>
            <a:endParaRPr lang="es-ES" altLang="es-MX" sz="2800" b="1" dirty="0">
              <a:solidFill>
                <a:prstClr val="black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6455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295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4" name="1 Rectángulo"/>
          <p:cNvSpPr/>
          <p:nvPr/>
        </p:nvSpPr>
        <p:spPr>
          <a:xfrm>
            <a:off x="515155" y="1376643"/>
            <a:ext cx="1115340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ct val="5000"/>
              </a:spcAft>
            </a:pPr>
            <a:r>
              <a:rPr lang="es-MX" altLang="es-MX" sz="4000" b="1" i="1" dirty="0" smtClean="0">
                <a:solidFill>
                  <a:srgbClr val="C00000"/>
                </a:solidFill>
                <a:latin typeface="Arial Black" panose="020B0A04020102020204" pitchFamily="34" charset="0"/>
                <a:cs typeface="Times New Roman" pitchFamily="18" charset="0"/>
              </a:rPr>
              <a:t>NOTA:</a:t>
            </a:r>
            <a:endParaRPr lang="es-ES" altLang="es-MX" sz="4000" b="1" i="1" dirty="0">
              <a:solidFill>
                <a:srgbClr val="C00000"/>
              </a:solidFill>
              <a:latin typeface="Arial Black" panose="020B0A04020102020204" pitchFamily="34" charset="0"/>
              <a:cs typeface="Times New Roman" pitchFamily="18" charset="0"/>
            </a:endParaRPr>
          </a:p>
        </p:txBody>
      </p:sp>
      <p:sp>
        <p:nvSpPr>
          <p:cNvPr id="5" name="3 Rectángulo"/>
          <p:cNvSpPr/>
          <p:nvPr/>
        </p:nvSpPr>
        <p:spPr>
          <a:xfrm>
            <a:off x="191342" y="2481394"/>
            <a:ext cx="11600324" cy="21605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ct val="5000"/>
              </a:spcAft>
            </a:pPr>
            <a:r>
              <a:rPr lang="es-MX" altLang="es-MX" sz="2800" b="1" dirty="0" smtClean="0">
                <a:solidFill>
                  <a:prstClr val="black"/>
                </a:solidFill>
                <a:latin typeface="Century Gothic" pitchFamily="34" charset="0"/>
                <a:cs typeface="Times New Roman" pitchFamily="18" charset="0"/>
              </a:rPr>
              <a:t>Sabemos que podemos tener limitaciones por labores propias del día, como el trabajo por eso cada quién decidirá de acuerdo a su condición como vive su Oración en el tiempo que este asignado.</a:t>
            </a:r>
            <a:endParaRPr lang="es-ES" altLang="es-MX" sz="2800" b="1" dirty="0">
              <a:solidFill>
                <a:prstClr val="black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6238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2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4" name="1 Rectángulo"/>
          <p:cNvSpPr/>
          <p:nvPr/>
        </p:nvSpPr>
        <p:spPr>
          <a:xfrm>
            <a:off x="528034" y="1361934"/>
            <a:ext cx="104962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ct val="5000"/>
              </a:spcAft>
            </a:pPr>
            <a:r>
              <a:rPr lang="es-MX" altLang="es-MX" sz="3600" b="1" i="1" dirty="0" smtClean="0">
                <a:solidFill>
                  <a:srgbClr val="C00000"/>
                </a:solidFill>
                <a:latin typeface="Arial Black" panose="020B0A04020102020204" pitchFamily="34" charset="0"/>
                <a:cs typeface="Times New Roman" pitchFamily="18" charset="0"/>
              </a:rPr>
              <a:t>EJEMPLO:</a:t>
            </a:r>
            <a:endParaRPr lang="es-ES" altLang="es-MX" sz="3600" b="1" i="1" dirty="0">
              <a:solidFill>
                <a:srgbClr val="C00000"/>
              </a:solidFill>
              <a:latin typeface="Arial Black" panose="020B0A04020102020204" pitchFamily="34" charset="0"/>
              <a:cs typeface="Times New Roman" pitchFamily="18" charset="0"/>
            </a:endParaRPr>
          </a:p>
        </p:txBody>
      </p:sp>
      <p:sp>
        <p:nvSpPr>
          <p:cNvPr id="5" name="3 Rectángulo"/>
          <p:cNvSpPr/>
          <p:nvPr/>
        </p:nvSpPr>
        <p:spPr>
          <a:xfrm>
            <a:off x="373490" y="2339726"/>
            <a:ext cx="11585604" cy="319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ct val="5000"/>
              </a:spcAft>
            </a:pPr>
            <a:r>
              <a:rPr lang="es-MX" altLang="es-MX" sz="2800" b="1" dirty="0" smtClean="0">
                <a:solidFill>
                  <a:srgbClr val="002060"/>
                </a:solidFill>
                <a:latin typeface="Century Gothic" pitchFamily="34" charset="0"/>
                <a:cs typeface="Times New Roman" pitchFamily="18" charset="0"/>
              </a:rPr>
              <a:t>Una pequeña oración al inicio (Padre Nuestro, Ave María) y ofrecer nuestra actividad de manera especial para que nuestro trabajo tenga un sentido trascendental y al final de la hora terminar con otra oración, lo mas importante es que nuestra mente y corazón esté conectada con DIOS, de manera especialísima en esa hora.</a:t>
            </a:r>
            <a:endParaRPr lang="es-ES" altLang="es-MX" sz="2800" b="1" dirty="0">
              <a:solidFill>
                <a:srgbClr val="002060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540633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4" name="1 Rectángulo"/>
          <p:cNvSpPr/>
          <p:nvPr/>
        </p:nvSpPr>
        <p:spPr>
          <a:xfrm>
            <a:off x="191342" y="1157702"/>
            <a:ext cx="1160032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ct val="5000"/>
              </a:spcAft>
            </a:pPr>
            <a:r>
              <a:rPr lang="es-MX" altLang="es-MX" sz="3200" b="1" i="1" dirty="0" smtClean="0">
                <a:solidFill>
                  <a:srgbClr val="C00000"/>
                </a:solidFill>
                <a:cs typeface="Times New Roman" pitchFamily="18" charset="0"/>
              </a:rPr>
              <a:t>LISTA DE NECESIDADES EN GENERAL:</a:t>
            </a:r>
            <a:endParaRPr lang="es-ES" altLang="es-MX" sz="3200" b="1" i="1" dirty="0">
              <a:solidFill>
                <a:srgbClr val="C00000"/>
              </a:solidFill>
              <a:cs typeface="Times New Roman" pitchFamily="18" charset="0"/>
            </a:endParaRPr>
          </a:p>
        </p:txBody>
      </p:sp>
      <p:sp>
        <p:nvSpPr>
          <p:cNvPr id="5" name="3 Rectángulo"/>
          <p:cNvSpPr/>
          <p:nvPr/>
        </p:nvSpPr>
        <p:spPr>
          <a:xfrm>
            <a:off x="399245" y="1979115"/>
            <a:ext cx="11392421" cy="38410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algn="just">
              <a:lnSpc>
                <a:spcPct val="120000"/>
              </a:lnSpc>
              <a:spcAft>
                <a:spcPct val="5000"/>
              </a:spcAft>
              <a:buFontTx/>
              <a:buChar char="-"/>
            </a:pPr>
            <a:r>
              <a:rPr lang="es-MX" altLang="es-MX" sz="2400" b="1" dirty="0" smtClean="0">
                <a:solidFill>
                  <a:prstClr val="black"/>
                </a:solidFill>
                <a:latin typeface="Century Gothic" pitchFamily="34" charset="0"/>
                <a:cs typeface="Times New Roman" pitchFamily="18" charset="0"/>
              </a:rPr>
              <a:t>Por la Paz                                  -Por todos los enfermos</a:t>
            </a:r>
          </a:p>
          <a:p>
            <a:pPr marL="457200" indent="-457200" algn="just">
              <a:lnSpc>
                <a:spcPct val="120000"/>
              </a:lnSpc>
              <a:spcAft>
                <a:spcPct val="5000"/>
              </a:spcAft>
              <a:buFontTx/>
              <a:buChar char="-"/>
            </a:pPr>
            <a:r>
              <a:rPr lang="es-MX" altLang="es-MX" sz="2400" b="1" dirty="0" smtClean="0">
                <a:solidFill>
                  <a:prstClr val="black"/>
                </a:solidFill>
                <a:latin typeface="Century Gothic" pitchFamily="34" charset="0"/>
                <a:cs typeface="Times New Roman" pitchFamily="18" charset="0"/>
              </a:rPr>
              <a:t>Por Respeto a la Vida              -Por los que no tienen trabajo</a:t>
            </a:r>
          </a:p>
          <a:p>
            <a:pPr marL="457200" indent="-457200" algn="just">
              <a:lnSpc>
                <a:spcPct val="120000"/>
              </a:lnSpc>
              <a:spcAft>
                <a:spcPct val="5000"/>
              </a:spcAft>
              <a:buFontTx/>
              <a:buChar char="-"/>
            </a:pPr>
            <a:r>
              <a:rPr lang="es-MX" altLang="es-MX" sz="2400" b="1" dirty="0" smtClean="0">
                <a:solidFill>
                  <a:prstClr val="black"/>
                </a:solidFill>
                <a:latin typeface="Century Gothic" pitchFamily="34" charset="0"/>
                <a:cs typeface="Times New Roman" pitchFamily="18" charset="0"/>
              </a:rPr>
              <a:t>Por la Familia                            -Por los niños de la calle</a:t>
            </a:r>
          </a:p>
          <a:p>
            <a:pPr marL="457200" indent="-457200" algn="just">
              <a:lnSpc>
                <a:spcPct val="120000"/>
              </a:lnSpc>
              <a:spcAft>
                <a:spcPct val="5000"/>
              </a:spcAft>
              <a:buFontTx/>
              <a:buChar char="-"/>
            </a:pPr>
            <a:r>
              <a:rPr lang="es-MX" altLang="es-MX" sz="2400" b="1" dirty="0" smtClean="0">
                <a:solidFill>
                  <a:prstClr val="black"/>
                </a:solidFill>
                <a:latin typeface="Century Gothic" pitchFamily="34" charset="0"/>
                <a:cs typeface="Times New Roman" pitchFamily="18" charset="0"/>
              </a:rPr>
              <a:t>Por los Sacerdotes                    -Por las buenas cosechas</a:t>
            </a:r>
          </a:p>
          <a:p>
            <a:pPr marL="457200" indent="-457200" algn="just">
              <a:lnSpc>
                <a:spcPct val="120000"/>
              </a:lnSpc>
              <a:spcAft>
                <a:spcPct val="5000"/>
              </a:spcAft>
              <a:buFontTx/>
              <a:buChar char="-"/>
            </a:pPr>
            <a:r>
              <a:rPr lang="es-MX" altLang="es-MX" sz="2400" b="1" dirty="0" smtClean="0">
                <a:solidFill>
                  <a:prstClr val="black"/>
                </a:solidFill>
                <a:latin typeface="Century Gothic" pitchFamily="34" charset="0"/>
                <a:cs typeface="Times New Roman" pitchFamily="18" charset="0"/>
              </a:rPr>
              <a:t>Por el Papa                                -Por aquellos matrimonios que</a:t>
            </a:r>
          </a:p>
          <a:p>
            <a:pPr marL="457200" indent="-457200" algn="just">
              <a:lnSpc>
                <a:spcPct val="120000"/>
              </a:lnSpc>
              <a:spcAft>
                <a:spcPct val="5000"/>
              </a:spcAft>
              <a:buFontTx/>
              <a:buChar char="-"/>
            </a:pPr>
            <a:r>
              <a:rPr lang="es-MX" altLang="es-MX" sz="2400" b="1" dirty="0" smtClean="0">
                <a:solidFill>
                  <a:prstClr val="black"/>
                </a:solidFill>
                <a:latin typeface="Century Gothic" pitchFamily="34" charset="0"/>
                <a:cs typeface="Times New Roman" pitchFamily="18" charset="0"/>
              </a:rPr>
              <a:t>Por los Migrantes                        están pasando por dificultades.</a:t>
            </a:r>
          </a:p>
          <a:p>
            <a:pPr marL="457200" indent="-457200" algn="just">
              <a:lnSpc>
                <a:spcPct val="120000"/>
              </a:lnSpc>
              <a:spcAft>
                <a:spcPct val="5000"/>
              </a:spcAft>
              <a:buFontTx/>
              <a:buChar char="-"/>
            </a:pPr>
            <a:r>
              <a:rPr lang="es-MX" altLang="es-MX" sz="2400" b="1" dirty="0" smtClean="0">
                <a:solidFill>
                  <a:prstClr val="black"/>
                </a:solidFill>
                <a:latin typeface="Century Gothic" pitchFamily="34" charset="0"/>
                <a:cs typeface="Times New Roman" pitchFamily="18" charset="0"/>
              </a:rPr>
              <a:t>Por los Gobernantes</a:t>
            </a:r>
          </a:p>
          <a:p>
            <a:pPr marL="457200" indent="-457200" algn="just">
              <a:lnSpc>
                <a:spcPct val="120000"/>
              </a:lnSpc>
              <a:spcAft>
                <a:spcPct val="5000"/>
              </a:spcAft>
              <a:buFontTx/>
              <a:buChar char="-"/>
            </a:pPr>
            <a:endParaRPr lang="es-ES" altLang="es-MX" sz="2800" b="1" dirty="0">
              <a:solidFill>
                <a:prstClr val="black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208998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283335" y="1255594"/>
            <a:ext cx="11706896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6297497"/>
              </p:ext>
            </p:extLst>
          </p:nvPr>
        </p:nvGraphicFramePr>
        <p:xfrm>
          <a:off x="179466" y="1680601"/>
          <a:ext cx="11810765" cy="3714719"/>
        </p:xfrm>
        <a:graphic>
          <a:graphicData uri="http://schemas.openxmlformats.org/drawingml/2006/table">
            <a:tbl>
              <a:tblPr/>
              <a:tblGrid>
                <a:gridCol w="4910569"/>
                <a:gridCol w="1323647"/>
                <a:gridCol w="1427967"/>
                <a:gridCol w="1396973"/>
                <a:gridCol w="1552190"/>
                <a:gridCol w="1199419"/>
              </a:tblGrid>
              <a:tr h="538733">
                <a:tc>
                  <a:txBody>
                    <a:bodyPr/>
                    <a:lstStyle/>
                    <a:p>
                      <a:pPr algn="ctr" fontAlgn="b"/>
                      <a:r>
                        <a:rPr lang="es-MX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ACTIVIDAD</a:t>
                      </a:r>
                    </a:p>
                  </a:txBody>
                  <a:tcPr marL="9423" marR="9423" marT="9423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OCTUBRE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NOVIEMBRE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DICIEMBRE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ENERO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FEBRERO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</a:tr>
              <a:tr h="507011">
                <a:tc>
                  <a:txBody>
                    <a:bodyPr/>
                    <a:lstStyle/>
                    <a:p>
                      <a:pPr algn="l" fontAlgn="b"/>
                      <a:r>
                        <a:rPr lang="es-MX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Elaboración </a:t>
                      </a:r>
                      <a:r>
                        <a:rPr lang="es-MX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de cuadro de </a:t>
                      </a:r>
                      <a:r>
                        <a:rPr lang="es-MX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Oración </a:t>
                      </a:r>
                      <a:r>
                        <a:rPr lang="es-MX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Constante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411972">
                <a:tc>
                  <a:txBody>
                    <a:bodyPr/>
                    <a:lstStyle/>
                    <a:p>
                      <a:pPr algn="l" fontAlgn="b"/>
                      <a:r>
                        <a:rPr lang="es-MX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Área </a:t>
                      </a:r>
                      <a:r>
                        <a:rPr lang="es-MX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V Nacional al ECN Sede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411972">
                <a:tc>
                  <a:txBody>
                    <a:bodyPr/>
                    <a:lstStyle/>
                    <a:p>
                      <a:pPr algn="l" fontAlgn="b"/>
                      <a:r>
                        <a:rPr lang="es-MX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Presidente Nacional a los SNR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411972">
                <a:tc>
                  <a:txBody>
                    <a:bodyPr/>
                    <a:lstStyle/>
                    <a:p>
                      <a:pPr algn="l" fontAlgn="b"/>
                      <a:r>
                        <a:rPr lang="es-MX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SNR a los PD de su </a:t>
                      </a:r>
                      <a:r>
                        <a:rPr lang="es-MX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Región</a:t>
                      </a:r>
                      <a:endParaRPr lang="es-MX" sz="1800" b="0" i="1" u="none" strike="noStrike" dirty="0">
                        <a:solidFill>
                          <a:srgbClr val="000000"/>
                        </a:solidFill>
                        <a:effectLst/>
                        <a:latin typeface="Arial Black" panose="020B0A04020102020204" pitchFamily="34" charset="0"/>
                      </a:endParaRP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411972">
                <a:tc>
                  <a:txBody>
                    <a:bodyPr/>
                    <a:lstStyle/>
                    <a:p>
                      <a:pPr algn="l" fontAlgn="b"/>
                      <a:r>
                        <a:rPr lang="es-MX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PD y </a:t>
                      </a:r>
                      <a:r>
                        <a:rPr lang="es-MX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Área </a:t>
                      </a:r>
                      <a:r>
                        <a:rPr lang="es-MX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V Diocesana al ECD Sede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411972">
                <a:tc>
                  <a:txBody>
                    <a:bodyPr/>
                    <a:lstStyle/>
                    <a:p>
                      <a:pPr algn="l" fontAlgn="b"/>
                      <a:r>
                        <a:rPr lang="es-MX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PD y </a:t>
                      </a:r>
                      <a:r>
                        <a:rPr lang="es-MX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Área </a:t>
                      </a:r>
                      <a:r>
                        <a:rPr lang="es-MX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V Diocesana al ECS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  <a:tr h="507011">
                <a:tc>
                  <a:txBody>
                    <a:bodyPr/>
                    <a:lstStyle/>
                    <a:p>
                      <a:pPr algn="l" fontAlgn="b"/>
                      <a:r>
                        <a:rPr lang="es-MX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SS y </a:t>
                      </a:r>
                      <a:r>
                        <a:rPr lang="es-MX" sz="1800" b="0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Área </a:t>
                      </a:r>
                      <a:r>
                        <a:rPr lang="es-MX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 Black" panose="020B0A04020102020204" pitchFamily="34" charset="0"/>
                        </a:rPr>
                        <a:t>V de Sector a los Zonales y Promotores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423" marR="9423" marT="9423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</a:tr>
            </a:tbl>
          </a:graphicData>
        </a:graphic>
      </p:graphicFrame>
      <p:sp>
        <p:nvSpPr>
          <p:cNvPr id="9" name="2 Rectángulo"/>
          <p:cNvSpPr/>
          <p:nvPr/>
        </p:nvSpPr>
        <p:spPr>
          <a:xfrm>
            <a:off x="276547" y="57287"/>
            <a:ext cx="1162991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Fortalecer  y profundizar en la vida espiritual de los servidores  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914398" y="1165441"/>
            <a:ext cx="10367493" cy="461665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s-MX" sz="2400" dirty="0" smtClean="0">
                <a:latin typeface="Arial Black" panose="020B0A04020102020204" pitchFamily="34" charset="0"/>
              </a:rPr>
              <a:t>CALENDARIZACION</a:t>
            </a:r>
            <a:endParaRPr lang="es-MX" sz="24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948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283335" y="1255594"/>
            <a:ext cx="11706896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2 Rectángulo"/>
          <p:cNvSpPr/>
          <p:nvPr/>
        </p:nvSpPr>
        <p:spPr>
          <a:xfrm>
            <a:off x="276547" y="57287"/>
            <a:ext cx="1162991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Fortalecer  y profundizar en la vida espiritual de los servidores  </a:t>
            </a:r>
            <a:endParaRPr lang="es-ES" sz="28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13" name="AutoShape 1" descr="Resultado de imagen para logo mfc catolico"/>
          <p:cNvSpPr>
            <a:spLocks noChangeAspect="1" noChangeArrowheads="1"/>
          </p:cNvSpPr>
          <p:nvPr/>
        </p:nvSpPr>
        <p:spPr bwMode="auto">
          <a:xfrm>
            <a:off x="2346243" y="1970335"/>
            <a:ext cx="383900" cy="276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s-MX"/>
          </a:p>
        </p:txBody>
      </p:sp>
      <p:graphicFrame>
        <p:nvGraphicFramePr>
          <p:cNvPr id="19" name="Objeto 18"/>
          <p:cNvGraphicFramePr>
            <a:graphicFrameLocks noChangeAspect="1"/>
          </p:cNvGraphicFramePr>
          <p:nvPr/>
        </p:nvGraphicFramePr>
        <p:xfrm>
          <a:off x="276547" y="950804"/>
          <a:ext cx="10734890" cy="52250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" name="Hoja de cálculo" r:id="rId5" imgW="8429457" imgH="5810119" progId="Excel.Sheet.12">
                  <p:embed/>
                </p:oleObj>
              </mc:Choice>
              <mc:Fallback>
                <p:oleObj name="Hoja de cálculo" r:id="rId5" imgW="8429457" imgH="581011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76547" y="950804"/>
                        <a:ext cx="10734890" cy="52250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2" name="3 Imagen"/>
          <p:cNvPicPr/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3457" b="96786" l="2736" r="9677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31" t="3400" r="3528" b="2645"/>
          <a:stretch/>
        </p:blipFill>
        <p:spPr>
          <a:xfrm>
            <a:off x="9701190" y="1307367"/>
            <a:ext cx="1095375" cy="1120138"/>
          </a:xfrm>
          <a:prstGeom prst="rect">
            <a:avLst/>
          </a:prstGeom>
        </p:spPr>
      </p:pic>
      <p:pic>
        <p:nvPicPr>
          <p:cNvPr id="23" name="Imagen 22" descr="http://www.mfctorreon.org/images/logo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259" y="1598064"/>
            <a:ext cx="676275" cy="932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2845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22487" y="1255595"/>
            <a:ext cx="11938012" cy="43959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44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1.-ACTIVIDAD A DESARROLLAR.</a:t>
            </a:r>
          </a:p>
          <a:p>
            <a:pPr marL="571500" indent="-571500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endParaRPr lang="es-MX" sz="44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71500" indent="-571500" algn="just">
              <a:lnSpc>
                <a:spcPct val="120000"/>
              </a:lnSpc>
              <a:buFont typeface="Wingdings" panose="05000000000000000000" pitchFamily="2" charset="2"/>
              <a:buChar char="Ø"/>
              <a:defRPr/>
            </a:pPr>
            <a:r>
              <a:rPr lang="es-MX" sz="44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Diocesana y de Sector promoverán las acciones propuestas por el ECN que se encuentran en su calendario Trianual, así como la Cita Bíblica y actividad semanal. </a:t>
            </a:r>
          </a:p>
          <a:p>
            <a:pPr algn="just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276547" y="57287"/>
            <a:ext cx="1162991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Fortalecer  y profundizar en la vida espiritual de los servidores  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33807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54545" y="1062146"/>
            <a:ext cx="11900079" cy="4785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OBJETIVO: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Realizar pequeñas acciones concretas que nos permitan trabajar nuestro interior, para mejorar nuestra relación con Dios y con el prójimo. </a:t>
            </a:r>
          </a:p>
          <a:p>
            <a:pPr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JUSTIFICACION:</a:t>
            </a: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Al momento de realizar estas acciones tangibles y visibles contribuimos a mejorar nuestro entorno y de esa manera construimos una mejor sociedad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2 Rectángulo"/>
          <p:cNvSpPr/>
          <p:nvPr/>
        </p:nvSpPr>
        <p:spPr>
          <a:xfrm>
            <a:off x="276547" y="198956"/>
            <a:ext cx="1162991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Fortalecer  y profundizar en la vida espiritual de los servidores  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9018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90152" y="1101046"/>
            <a:ext cx="11900079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defRPr/>
            </a:pPr>
            <a:r>
              <a:rPr lang="es-MX" sz="36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PROCESO: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Dentro del calendario se incluye en cada inicio de semana una acción concreta.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 Nacional exhortará al inicio de semana dando énfasis en la acción.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Dicha acción se compartirá desde de el ECN Pleno.</a:t>
            </a:r>
          </a:p>
          <a:p>
            <a:pPr marL="514350" indent="-514350">
              <a:lnSpc>
                <a:spcPct val="120000"/>
              </a:lnSpc>
              <a:buFont typeface="+mj-lt"/>
              <a:buAutoNum type="arabicPeriod"/>
              <a:defRPr/>
            </a:pP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En lo sucesivo se hará llegar a los PD y área V Diocesana, para que a su vez ellos compartan al ECD, ECS, Zonales y Promotores de EB con el apoyo del área V de sector.</a:t>
            </a:r>
          </a:p>
          <a:p>
            <a:pPr>
              <a:lnSpc>
                <a:spcPct val="120000"/>
              </a:lnSpc>
              <a:defRPr/>
            </a:pPr>
            <a:endParaRPr lang="es-MX" sz="32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2 Rectángulo"/>
          <p:cNvSpPr/>
          <p:nvPr/>
        </p:nvSpPr>
        <p:spPr>
          <a:xfrm>
            <a:off x="276547" y="160319"/>
            <a:ext cx="1162991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Fortalecer  y profundizar en la vida espiritual de los servidores  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4199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23" y="5771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90151" y="1139683"/>
            <a:ext cx="11900079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59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Arial Black" panose="020B0A04020102020204" pitchFamily="34" charset="0"/>
              </a:rPr>
              <a:t>PROCESO: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Hacer una primera cita informal con el Sacerdote para conocerse y dar confianza (invitarlo a comer, cenar, etc.)</a:t>
            </a:r>
          </a:p>
          <a:p>
            <a:pPr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2.-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Hacer una segunda cita para mostrarle la información referente al MFC.</a:t>
            </a:r>
          </a:p>
          <a:p>
            <a:pPr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3.-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Invitarlo a la reunión zonal, presentándole el libro e indicándole el tema y el momento de su participación, así como el resto del desarrollo del tema.</a:t>
            </a:r>
          </a:p>
          <a:p>
            <a:pPr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4.-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Estar pendiente de sus necesidades personales y parroquiales.</a:t>
            </a:r>
          </a:p>
          <a:p>
            <a:pPr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5.-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de Sector debe mantener informado al sacerdote de las actividades anexas a su responsabilidad (Reuniones Generales, Momentos Fuertes)</a:t>
            </a:r>
          </a:p>
          <a:p>
            <a:pPr>
              <a:lnSpc>
                <a:spcPct val="120000"/>
              </a:lnSpc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2 Rectángulo"/>
          <p:cNvSpPr/>
          <p:nvPr/>
        </p:nvSpPr>
        <p:spPr>
          <a:xfrm>
            <a:off x="-48249" y="173198"/>
            <a:ext cx="122794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actividades  para apoyar que el equipo zonal cuente con Asistente Eclesial</a:t>
            </a:r>
            <a:endParaRPr lang="es-E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98168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0E16121A-B549-47AF-AE27-363707B55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4" y="6733"/>
            <a:ext cx="12192000" cy="6858000"/>
          </a:xfrm>
          <a:prstGeom prst="rect">
            <a:avLst/>
          </a:prstGeom>
        </p:spPr>
      </p:pic>
      <p:pic>
        <p:nvPicPr>
          <p:cNvPr id="13" name="Picture 12" descr="LOGO EQUIPO ENTRANTE  2019.png">
            <a:extLst>
              <a:ext uri="{FF2B5EF4-FFF2-40B4-BE49-F238E27FC236}">
                <a16:creationId xmlns:a16="http://schemas.microsoft.com/office/drawing/2014/main" xmlns="" id="{36FB24F3-A80C-46E3-805C-FE8EA256B9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9813701" y="991808"/>
            <a:ext cx="2459031" cy="2537003"/>
          </a:xfrm>
          <a:prstGeom prst="rect">
            <a:avLst/>
          </a:prstGeom>
        </p:spPr>
      </p:pic>
      <p:pic>
        <p:nvPicPr>
          <p:cNvPr id="14" name="Picture 13" descr="1logomfc.png">
            <a:extLst>
              <a:ext uri="{FF2B5EF4-FFF2-40B4-BE49-F238E27FC236}">
                <a16:creationId xmlns:a16="http://schemas.microsoft.com/office/drawing/2014/main" xmlns="" id="{0201F5CF-5630-47D8-9D17-57E7CE7545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82" y="1153089"/>
            <a:ext cx="1692290" cy="296200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7D216FE0-38E1-4593-B005-7983EC84EA70}"/>
              </a:ext>
            </a:extLst>
          </p:cNvPr>
          <p:cNvSpPr txBox="1"/>
          <p:nvPr/>
        </p:nvSpPr>
        <p:spPr>
          <a:xfrm>
            <a:off x="874427" y="6418872"/>
            <a:ext cx="1037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</a:t>
            </a:r>
            <a:r>
              <a:rPr lang="es-ES_tradnl" i="1" spc="300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Dios</a:t>
            </a:r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, testimonio vivo de santidad"</a:t>
            </a:r>
            <a:endParaRPr lang="en-US" i="1" spc="300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9AED8FB6-5445-4986-9557-CC327502AA90}"/>
              </a:ext>
            </a:extLst>
          </p:cNvPr>
          <p:cNvSpPr txBox="1"/>
          <p:nvPr/>
        </p:nvSpPr>
        <p:spPr>
          <a:xfrm>
            <a:off x="8270543" y="116876"/>
            <a:ext cx="3699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prstClr val="white"/>
                </a:solidFill>
                <a:latin typeface="Century Gothic"/>
                <a:cs typeface="Century Gothic"/>
              </a:rPr>
              <a:t>Equipo Coordinador </a:t>
            </a:r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Nacional</a:t>
            </a:r>
          </a:p>
          <a:p>
            <a:pPr algn="r"/>
            <a:r>
              <a:rPr lang="es-ES_tradnl" sz="1600" i="1" dirty="0" smtClean="0">
                <a:solidFill>
                  <a:prstClr val="white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747EE3DF-8D25-42E5-89C7-2483BDB144FA}"/>
              </a:ext>
            </a:extLst>
          </p:cNvPr>
          <p:cNvSpPr txBox="1"/>
          <p:nvPr/>
        </p:nvSpPr>
        <p:spPr>
          <a:xfrm>
            <a:off x="116426" y="320884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prstClr val="white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prstClr val="white"/>
              </a:solidFill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271397" y="2884194"/>
            <a:ext cx="9144000" cy="2387600"/>
          </a:xfrm>
        </p:spPr>
        <p:txBody>
          <a:bodyPr>
            <a:normAutofit/>
          </a:bodyPr>
          <a:lstStyle/>
          <a:p>
            <a: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/>
            </a:r>
            <a:br>
              <a:rPr lang="es-ES" sz="4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</a:br>
            <a:endParaRPr lang="es-MX" sz="40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latin typeface="Cambria" pitchFamily="18" charset="0"/>
              <a:ea typeface="Cambria" pitchFamily="18" charset="0"/>
            </a:endParaRPr>
          </a:p>
        </p:txBody>
      </p:sp>
      <p:sp>
        <p:nvSpPr>
          <p:cNvPr id="4" name="Rectángulo 3"/>
          <p:cNvSpPr/>
          <p:nvPr/>
        </p:nvSpPr>
        <p:spPr>
          <a:xfrm>
            <a:off x="1350571" y="3005429"/>
            <a:ext cx="941806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es-ES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PROYECTO:  Revitalizar los Colegios de Asistentes Eclesiales y su Implementación</a:t>
            </a:r>
          </a:p>
          <a:p>
            <a:pPr lvl="0" algn="ctr"/>
            <a:r>
              <a:rPr lang="es-ES" sz="32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en </a:t>
            </a:r>
            <a:r>
              <a:rPr lang="es-ES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la Diócesis que no se han realizado. </a:t>
            </a:r>
          </a:p>
        </p:txBody>
      </p:sp>
    </p:spTree>
    <p:extLst>
      <p:ext uri="{BB962C8B-B14F-4D97-AF65-F5344CB8AC3E}">
        <p14:creationId xmlns:p14="http://schemas.microsoft.com/office/powerpoint/2010/main" val="1700136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22487" y="1255595"/>
            <a:ext cx="11938012" cy="43959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es-MX" sz="44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1.-ACTIVIDAD A DESARROLLAR.</a:t>
            </a:r>
          </a:p>
          <a:p>
            <a:pPr>
              <a:lnSpc>
                <a:spcPct val="120000"/>
              </a:lnSpc>
              <a:defRPr/>
            </a:pPr>
            <a:endParaRPr lang="es-MX" sz="44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71500" indent="-571500" algn="just">
              <a:lnSpc>
                <a:spcPct val="100000"/>
              </a:lnSpc>
              <a:buFont typeface="Wingdings" panose="05000000000000000000" pitchFamily="2" charset="2"/>
              <a:buChar char="Ø"/>
              <a:defRPr/>
            </a:pPr>
            <a:r>
              <a:rPr lang="es-MX" sz="40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Nacional promoverá la importancia de la Reunión del Colegio de Asistentes Eclesiales.</a:t>
            </a:r>
          </a:p>
        </p:txBody>
      </p:sp>
      <p:sp>
        <p:nvSpPr>
          <p:cNvPr id="6" name="2 Rectángulo"/>
          <p:cNvSpPr/>
          <p:nvPr/>
        </p:nvSpPr>
        <p:spPr>
          <a:xfrm>
            <a:off x="-70723" y="57287"/>
            <a:ext cx="12324463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Revitalizar los Colegios de Asistentes Eclesiales y su Implementación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En la Diócesis que no se han realizado. 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8095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54545" y="1062146"/>
            <a:ext cx="11900079" cy="47854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OBJETIVO: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Lograr que los Sacerdotes asistan y valoren la oportunidad de reunirse para conocer las bondades del MFC y estrechen sus lazos de amistad.</a:t>
            </a:r>
          </a:p>
          <a:p>
            <a:pPr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JUSTIFICACION:</a:t>
            </a: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Los Sacerdotes son importantes y necesarios para nuestro movimiento, por lo tanto debemos buscar momentos para hacerlos sentir queridos.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2 Rectángulo"/>
          <p:cNvSpPr/>
          <p:nvPr/>
        </p:nvSpPr>
        <p:spPr>
          <a:xfrm>
            <a:off x="-70723" y="57287"/>
            <a:ext cx="12324463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Revitalizar los Colegios de Asistentes Eclesiales y su Implementación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En la Diócesis que no se han realizado. 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61895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90152" y="998014"/>
            <a:ext cx="11977352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MX" sz="36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PROCESO:</a:t>
            </a:r>
          </a:p>
          <a:p>
            <a:pPr>
              <a:defRPr/>
            </a:pPr>
            <a:endParaRPr lang="es-MX" sz="3600" b="1" dirty="0" smtClean="0">
              <a:ln w="1905"/>
              <a:solidFill>
                <a:srgbClr val="FF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s-MX" sz="32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 </a:t>
            </a: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Nacional efectuará una revisión para saber cuales son la Diócesis que no cuentan con el Colegio de Asistentes.</a:t>
            </a:r>
          </a:p>
          <a:p>
            <a:pPr marL="514350" indent="-514350">
              <a:lnSpc>
                <a:spcPct val="110000"/>
              </a:lnSpc>
              <a:buAutoNum type="arabicPeriod"/>
              <a:defRPr/>
            </a:pPr>
            <a:endParaRPr lang="es-MX" sz="32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s-MX" sz="32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2.- </a:t>
            </a: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Nacional y Asistente Eclesial Nacional apoya, motiva y asesora para que se efectúen los Colegios de Asistentes.</a:t>
            </a:r>
          </a:p>
        </p:txBody>
      </p:sp>
      <p:sp>
        <p:nvSpPr>
          <p:cNvPr id="7" name="2 Rectángulo"/>
          <p:cNvSpPr/>
          <p:nvPr/>
        </p:nvSpPr>
        <p:spPr>
          <a:xfrm>
            <a:off x="-70723" y="57287"/>
            <a:ext cx="12324463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Revitalizar los Colegios de Asistentes Eclesiales y su Implementación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En la Diócesis que no se han realizado. 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11783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02784" y="934244"/>
            <a:ext cx="11977352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3600" b="1" dirty="0" smtClean="0">
              <a:ln w="1905"/>
              <a:solidFill>
                <a:srgbClr val="FF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s-MX" sz="32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3.</a:t>
            </a: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El área V Diocesana programará las fechas para la realización de los Colegios de Asistentes y la hará llegar al Área V Nacional.</a:t>
            </a:r>
          </a:p>
          <a:p>
            <a:pPr>
              <a:lnSpc>
                <a:spcPct val="110000"/>
              </a:lnSpc>
              <a:defRPr/>
            </a:pPr>
            <a:endParaRPr lang="es-MX" sz="32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10000"/>
              </a:lnSpc>
              <a:defRPr/>
            </a:pPr>
            <a:r>
              <a:rPr lang="es-MX" sz="32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4.</a:t>
            </a:r>
            <a:r>
              <a:rPr lang="es-MX" sz="32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Área V de Sector invitará y agendará con tiempo a sus Sacerdotes, Diáconos, Religiosos del sector.</a:t>
            </a:r>
          </a:p>
        </p:txBody>
      </p:sp>
      <p:sp>
        <p:nvSpPr>
          <p:cNvPr id="7" name="2 Rectángulo"/>
          <p:cNvSpPr/>
          <p:nvPr/>
        </p:nvSpPr>
        <p:spPr>
          <a:xfrm>
            <a:off x="-70723" y="57287"/>
            <a:ext cx="12324463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Revitalizar los Colegios de Asistentes Eclesiales y su Implementación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En la Diócesis que no se han realizado. 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7932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283335" y="1255594"/>
            <a:ext cx="11706896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1 Título"/>
          <p:cNvSpPr txBox="1">
            <a:spLocks/>
          </p:cNvSpPr>
          <p:nvPr/>
        </p:nvSpPr>
        <p:spPr>
          <a:xfrm>
            <a:off x="128791" y="1304163"/>
            <a:ext cx="11990230" cy="373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FECHA COMPROMISO: </a:t>
            </a: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Enero del 2020.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7" name="2 Rectángulo"/>
          <p:cNvSpPr/>
          <p:nvPr/>
        </p:nvSpPr>
        <p:spPr>
          <a:xfrm>
            <a:off x="-70723" y="57287"/>
            <a:ext cx="12324463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 Revitalizar los Colegios de Asistentes Eclesiales y su Implementación</a:t>
            </a:r>
          </a:p>
          <a:p>
            <a:pPr marL="457200" indent="-457200" algn="ctr">
              <a:buFont typeface="Arial" panose="020B0604020202020204" pitchFamily="34" charset="0"/>
              <a:buChar char="•"/>
            </a:pP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En la Diócesis que no se han realizado. 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22019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007"/>
          <a:stretch/>
        </p:blipFill>
        <p:spPr bwMode="auto">
          <a:xfrm>
            <a:off x="3234516" y="177420"/>
            <a:ext cx="5595833" cy="63325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13" descr="1logomfc.png">
            <a:extLst>
              <a:ext uri="{FF2B5EF4-FFF2-40B4-BE49-F238E27FC236}">
                <a16:creationId xmlns:a16="http://schemas.microsoft.com/office/drawing/2014/main" xmlns="" id="{0201F5CF-5630-47D8-9D17-57E7CE7545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50" y="1848762"/>
            <a:ext cx="1903922" cy="3332424"/>
          </a:xfrm>
          <a:prstGeom prst="rect">
            <a:avLst/>
          </a:prstGeom>
        </p:spPr>
      </p:pic>
      <p:pic>
        <p:nvPicPr>
          <p:cNvPr id="7" name="Picture 12" descr="LOGO EQUIPO ENTRANTE  2019.png">
            <a:extLst>
              <a:ext uri="{FF2B5EF4-FFF2-40B4-BE49-F238E27FC236}">
                <a16:creationId xmlns:a16="http://schemas.microsoft.com/office/drawing/2014/main" xmlns="" id="{36FB24F3-A80C-46E3-805C-FE8EA256B91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9046881" y="2319404"/>
            <a:ext cx="2584433" cy="266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55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346640" y="1109650"/>
            <a:ext cx="10058400" cy="937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700" b="1" kern="1200" spc="-38" baseline="0">
                <a:solidFill>
                  <a:schemeClr val="accent3">
                    <a:lumMod val="5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MX" sz="2800" dirty="0" smtClean="0">
                <a:solidFill>
                  <a:srgbClr val="00206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Les deseamos:</a:t>
            </a:r>
            <a:r>
              <a:rPr lang="es-MX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s-MX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s-MX" sz="2800" dirty="0">
              <a:solidFill>
                <a:srgbClr val="002060"/>
              </a:solidFill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818866" y="2210937"/>
            <a:ext cx="1098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prstClr val="black"/>
                </a:solidFill>
              </a:rPr>
              <a:t>	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600487" y="1951625"/>
            <a:ext cx="1057701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 lleguen Juntos es el PRINCIPIO……   </a:t>
            </a:r>
            <a:r>
              <a:rPr lang="es-MX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 ESTAN  AQUÍ  EN LA REUNION DE BLOQUE.</a:t>
            </a:r>
          </a:p>
          <a:p>
            <a:endParaRPr lang="es-MX" sz="2000" b="1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MX" sz="2000" b="1" dirty="0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Mantenerse juntos   es  el  PROGRESO…….     </a:t>
            </a:r>
            <a:r>
              <a:rPr lang="es-MX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VENDRAN ADVERSIDADES….   PERO MANTENGANSE FIRMES COMO EQUIPO….    EL OBJETIVO QUE TENEMOS ES GRANDE.</a:t>
            </a:r>
          </a:p>
          <a:p>
            <a:endParaRPr lang="es-MX" sz="2000" b="1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MX" sz="2000" b="1" dirty="0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Trabajar Juntos  es  el  ÉXITO</a:t>
            </a:r>
            <a:r>
              <a:rPr lang="es-MX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…………..          Y SI TRABAJAN EN EQUIPO  Y JUNTOS  AL FINAL DEL TRIENIO SENTIRAN UNA GRAN SATISFACCIÓN  DEL DEBER CUMPLIDO!</a:t>
            </a:r>
          </a:p>
          <a:p>
            <a:endParaRPr lang="es-MX" sz="2000" b="1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MX" sz="2000" b="1" dirty="0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</a:t>
            </a:r>
          </a:p>
          <a:p>
            <a:endParaRPr lang="es-MX" sz="2000" b="1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76942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33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pic>
        <p:nvPicPr>
          <p:cNvPr id="5" name="Picture 2" descr="Resultado de imagen para proyect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0303" y="2142698"/>
            <a:ext cx="4655523" cy="309804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2852384" y="1326067"/>
            <a:ext cx="70831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 smtClean="0"/>
              <a:t>Equipos trabajando en los Proyectos.</a:t>
            </a:r>
            <a:endParaRPr lang="es-MX" sz="3200" b="1" dirty="0"/>
          </a:p>
        </p:txBody>
      </p:sp>
      <p:sp>
        <p:nvSpPr>
          <p:cNvPr id="4" name="AutoShape 2" descr="Resultado de imagen para logo mfc catol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851" y="2265528"/>
            <a:ext cx="352425" cy="491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5 Rectángulo"/>
          <p:cNvSpPr/>
          <p:nvPr/>
        </p:nvSpPr>
        <p:spPr>
          <a:xfrm rot="19963240">
            <a:off x="228651" y="2834281"/>
            <a:ext cx="379642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0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Contamos</a:t>
            </a:r>
          </a:p>
          <a:p>
            <a:pPr algn="ctr"/>
            <a:r>
              <a:rPr lang="es-ES" sz="40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 con su apoyo!</a:t>
            </a:r>
            <a:endParaRPr lang="es-ES" sz="40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9687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3188858" y="2967335"/>
            <a:ext cx="58142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s-ES" sz="5400" b="1" spc="50" dirty="0" smtClean="0">
                <a:ln w="11430"/>
                <a:gradFill>
                  <a:gsLst>
                    <a:gs pos="25000">
                      <a:srgbClr val="ED7D31">
                        <a:satMod val="155000"/>
                      </a:srgbClr>
                    </a:gs>
                    <a:gs pos="100000">
                      <a:srgbClr val="ED7D31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MUCHAS GRACIAS!</a:t>
            </a:r>
            <a:endParaRPr lang="es-ES" sz="5400" b="1" spc="50" dirty="0">
              <a:ln w="11430"/>
              <a:gradFill>
                <a:gsLst>
                  <a:gs pos="25000">
                    <a:srgbClr val="ED7D31">
                      <a:satMod val="155000"/>
                    </a:srgbClr>
                  </a:gs>
                  <a:gs pos="100000">
                    <a:srgbClr val="ED7D31">
                      <a:shade val="45000"/>
                      <a:satMod val="165000"/>
                    </a:srgb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324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54546" y="1587501"/>
            <a:ext cx="11887200" cy="3733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5100" b="1" dirty="0" smtClean="0">
              <a:ln w="1905"/>
              <a:solidFill>
                <a:srgbClr val="C0000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FECHA COMPROMISO:  </a:t>
            </a:r>
          </a:p>
          <a:p>
            <a:pPr algn="ctr"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Del inicio del ciclo (01 de Septiembre al 15 de Octubre)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2 Rectángulo"/>
          <p:cNvSpPr/>
          <p:nvPr/>
        </p:nvSpPr>
        <p:spPr>
          <a:xfrm>
            <a:off x="-48249" y="5771"/>
            <a:ext cx="122794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actividades  para apoyar que el equipo zonal cuente con Asistente Eclesial</a:t>
            </a:r>
            <a:endParaRPr lang="es-E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7436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0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80304" y="1255594"/>
            <a:ext cx="11771290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2.-ACTIVIDAD A DESARROLLAR</a:t>
            </a:r>
          </a:p>
          <a:p>
            <a:pPr marL="685800" indent="-685800">
              <a:lnSpc>
                <a:spcPct val="100000"/>
              </a:lnSpc>
              <a:buFont typeface="Wingdings" panose="05000000000000000000" pitchFamily="2" charset="2"/>
              <a:buChar char="Ø"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4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Área V Diocesana motivarán para que los  sectores visiten al seminario de la Diócesis para presentarles las bondades del MFC  a los seminaristas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.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6" name="2 Rectángulo"/>
          <p:cNvSpPr/>
          <p:nvPr/>
        </p:nvSpPr>
        <p:spPr>
          <a:xfrm>
            <a:off x="-48249" y="160319"/>
            <a:ext cx="122794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actividades  para apoyar que el equipo zonal cuente con Asistente Eclesial</a:t>
            </a:r>
            <a:endParaRPr lang="es-E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286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:a16="http://schemas.microsoft.com/office/drawing/2014/main" xmlns="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700" y="-66832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141668" y="850003"/>
            <a:ext cx="11861442" cy="510061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OBJETIVO:</a:t>
            </a: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Informar en un trato directo a los futuros sacerdotes.</a:t>
            </a:r>
          </a:p>
          <a:p>
            <a:pPr>
              <a:lnSpc>
                <a:spcPct val="120000"/>
              </a:lnSpc>
              <a:defRPr/>
            </a:pP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JUSTIFICACION:</a:t>
            </a:r>
            <a:endParaRPr lang="es-MX" sz="51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Para que cuando sean sacerdotes tengan ya un mejor panorama y una buena impresión del MFC.</a:t>
            </a: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7" name="2 Rectángulo"/>
          <p:cNvSpPr/>
          <p:nvPr/>
        </p:nvSpPr>
        <p:spPr>
          <a:xfrm>
            <a:off x="-48249" y="147440"/>
            <a:ext cx="1227945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Promover actividades  para apoyar que el equipo zonal cuente con Asistente Eclesial</a:t>
            </a:r>
            <a:endParaRPr lang="es-ES" sz="2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37526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3273</Words>
  <Application>Microsoft Office PowerPoint</Application>
  <PresentationFormat>Panorámica</PresentationFormat>
  <Paragraphs>430</Paragraphs>
  <Slides>69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11</vt:i4>
      </vt:variant>
      <vt:variant>
        <vt:lpstr>Tema</vt:lpstr>
      </vt:variant>
      <vt:variant>
        <vt:i4>2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69</vt:i4>
      </vt:variant>
    </vt:vector>
  </HeadingPairs>
  <TitlesOfParts>
    <vt:vector size="83" baseType="lpstr">
      <vt:lpstr>Arial</vt:lpstr>
      <vt:lpstr>Arial Black</vt:lpstr>
      <vt:lpstr>Calibri</vt:lpstr>
      <vt:lpstr>Calibri Light</vt:lpstr>
      <vt:lpstr>Cambria</vt:lpstr>
      <vt:lpstr>Century Gothic</vt:lpstr>
      <vt:lpstr>Freestyle Script</vt:lpstr>
      <vt:lpstr>Gill Sans MT Ext Condensed Bold</vt:lpstr>
      <vt:lpstr>Times New Roman</vt:lpstr>
      <vt:lpstr>Trebuchet MS</vt:lpstr>
      <vt:lpstr>Wingdings</vt:lpstr>
      <vt:lpstr>Office Theme</vt:lpstr>
      <vt:lpstr>Tema de Office</vt:lpstr>
      <vt:lpstr>Hoja de cálculo</vt:lpstr>
      <vt:lpstr>PROYECTOS  AREA V</vt:lpstr>
      <vt:lpstr>Presentación de PowerPoint</vt:lpstr>
      <vt:lpstr>PROYECTO: Promover actividades para apoyar que el equipo zonal cuente con Asistente Eclesial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PROYECTO: Promover con efectividad la vivencia de los tiempos litúrgicos 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  </vt:lpstr>
      <vt:lpstr>Presentación de PowerPoint</vt:lpstr>
      <vt:lpstr>Presentación de PowerPoint</vt:lpstr>
      <vt:lpstr>Presentación de PowerPoint</vt:lpstr>
      <vt:lpstr>Presentación de PowerPoint</vt:lpstr>
      <vt:lpstr> 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 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de la Presentación</dc:title>
  <dc:creator>Alejandro Ramos</dc:creator>
  <cp:lastModifiedBy>usuariolap</cp:lastModifiedBy>
  <cp:revision>144</cp:revision>
  <dcterms:created xsi:type="dcterms:W3CDTF">2019-09-07T16:34:56Z</dcterms:created>
  <dcterms:modified xsi:type="dcterms:W3CDTF">2019-10-09T02:48:06Z</dcterms:modified>
</cp:coreProperties>
</file>